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95" r:id="rId2"/>
    <p:sldId id="3829" r:id="rId3"/>
    <p:sldId id="3831" r:id="rId4"/>
    <p:sldId id="3840" r:id="rId5"/>
    <p:sldId id="3844" r:id="rId6"/>
    <p:sldId id="3842" r:id="rId7"/>
    <p:sldId id="3867" r:id="rId8"/>
    <p:sldId id="3869" r:id="rId9"/>
    <p:sldId id="3855" r:id="rId10"/>
    <p:sldId id="3870" r:id="rId11"/>
    <p:sldId id="3857" r:id="rId12"/>
    <p:sldId id="3856" r:id="rId13"/>
    <p:sldId id="3871" r:id="rId14"/>
    <p:sldId id="3865" r:id="rId15"/>
    <p:sldId id="3872" r:id="rId16"/>
    <p:sldId id="38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8381"/>
    <a:srgbClr val="8A0000"/>
    <a:srgbClr val="FF3E11"/>
    <a:srgbClr val="CFCFCF"/>
    <a:srgbClr val="E7E6E6"/>
    <a:srgbClr val="FF522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5069" autoAdjust="0"/>
  </p:normalViewPr>
  <p:slideViewPr>
    <p:cSldViewPr snapToGrid="0">
      <p:cViewPr varScale="1">
        <p:scale>
          <a:sx n="106" d="100"/>
          <a:sy n="106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7E2A-AF1B-419A-A110-1DFF2877C52D}" type="datetimeFigureOut">
              <a:rPr lang="en-ZA" smtClean="0"/>
              <a:t>2024/06/26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4E8F6-3B12-4EB9-8D7B-41134F3A097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374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4E8F6-3B12-4EB9-8D7B-41134F3A097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977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4E8F6-3B12-4EB9-8D7B-41134F3A09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9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4E8F6-3B12-4EB9-8D7B-41134F3A097E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529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4E8F6-3B12-4EB9-8D7B-41134F3A097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897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4E8F6-3B12-4EB9-8D7B-41134F3A09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14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4E8F6-3B12-4EB9-8D7B-41134F3A09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33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4E8F6-3B12-4EB9-8D7B-41134F3A09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06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4E8F6-3B12-4EB9-8D7B-41134F3A09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2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4E8F6-3B12-4EB9-8D7B-41134F3A09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0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4E8F6-3B12-4EB9-8D7B-41134F3A09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1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DB98-F4CE-4882-9861-FB58009D06AF}" type="datetime1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9C99-F5B2-4FB4-BED6-80846D9560A6}" type="datetime1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0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8C64-F9FD-4DC0-A797-9D1CF5CC86FD}" type="datetime1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1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2" b="0" i="0">
                <a:solidFill>
                  <a:srgbClr val="008381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70604" y="1399922"/>
            <a:ext cx="4894900" cy="13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7" b="0" i="0">
                <a:solidFill>
                  <a:srgbClr val="008381"/>
                </a:solidFill>
                <a:latin typeface="Gotham Medium"/>
                <a:cs typeface="Gotham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26993" y="1432168"/>
            <a:ext cx="4895624" cy="13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7" b="0" i="0">
                <a:solidFill>
                  <a:srgbClr val="231F20"/>
                </a:solidFill>
                <a:latin typeface="Gotham Book"/>
                <a:cs typeface="Gotham Boo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B8AC-3EA9-4BB5-AEE2-FDC8642265C5}" type="datetime1">
              <a:rPr lang="en-US" smtClean="0"/>
              <a:t>6/26/24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7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34549">
              <a:spcBef>
                <a:spcPts val="27"/>
              </a:spcBef>
            </a:pPr>
            <a:fld id="{81D60167-4931-47E6-BA6A-407CBD079E47}" type="slidenum">
              <a:rPr lang="en-ZA" spc="-59" smtClean="0"/>
              <a:pPr marL="34549">
                <a:spcBef>
                  <a:spcPts val="27"/>
                </a:spcBef>
              </a:pPr>
              <a:t>‹#›</a:t>
            </a:fld>
            <a:endParaRPr lang="en-ZA" spc="-59" dirty="0"/>
          </a:p>
        </p:txBody>
      </p:sp>
    </p:spTree>
    <p:extLst>
      <p:ext uri="{BB962C8B-B14F-4D97-AF65-F5344CB8AC3E}">
        <p14:creationId xmlns:p14="http://schemas.microsoft.com/office/powerpoint/2010/main" val="11796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2CC-276F-47BD-8075-D4C3B5AF6D6D}" type="datetime1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2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A6B-3F5D-4D5A-8CF0-075DEBF5D9D9}" type="datetime1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D164-D830-4D72-8604-2161BC620521}" type="datetime1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577-5DE4-46C6-A9D0-48DF217BD186}" type="datetime1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0EA4-6F81-4A0F-A3BA-7DE04901FE94}" type="datetime1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0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BCB3-B125-487B-BF28-ACB90519752E}" type="datetime1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C458-1166-4F99-BD6B-0EEF84CCDB68}" type="datetime1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12DF-89D0-4FC9-A2F6-0532C1723DF6}" type="datetime1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6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F09-75B8-4118-ABF3-7A6C417D1146}" type="datetime1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FB61-7FD2-4E95-A0CE-240E08A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2-08-03/china-to-deepen-africa-ties-over-next-decade-with-focus-on-trade?sref=RGkt8hNg" TargetMode="External"/><Relationship Id="rId7" Type="http://schemas.openxmlformats.org/officeDocument/2006/relationships/hyperlink" Target="https://www.usip.org/publications/2022/12/10-things-know-about-us-china-rivalry-afri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rnegieendowment.org/2021/06/02/what-do-we-know-about-chinese-lending-in-africa-pub-84648" TargetMode="External"/><Relationship Id="rId5" Type="http://schemas.openxmlformats.org/officeDocument/2006/relationships/hyperlink" Target="https://www.statista.com/statistics/1122389/leading-countries-for-fdi-in-africa-by-investor-country/" TargetMode="External"/><Relationship Id="rId4" Type="http://schemas.openxmlformats.org/officeDocument/2006/relationships/hyperlink" Target="https://afr-ix.com/comparison-of-fdi-in-afric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90AF22F-9E75-6452-4531-18212EC2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34263" y="3983405"/>
            <a:ext cx="2286000" cy="438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38661C-E166-5DB6-FAA5-F8C826A7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18" y="2175019"/>
            <a:ext cx="11012805" cy="3672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The past, present and future of Africa – US trade and investment relations:</a:t>
            </a:r>
            <a:br>
              <a:rPr lang="en-US" sz="4800" b="1" dirty="0"/>
            </a:br>
            <a:r>
              <a:rPr lang="en-US" sz="3600" b="1" dirty="0"/>
              <a:t>Recommendations on the Future of AGOA post-2025!</a:t>
            </a:r>
          </a:p>
          <a:p>
            <a:pPr marL="0" indent="0" algn="ctr">
              <a:buNone/>
            </a:pPr>
            <a:endParaRPr lang="en-AU" altLang="ja-JP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AU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Prof Faizel Ismail</a:t>
            </a:r>
          </a:p>
          <a:p>
            <a:pPr marL="0" indent="0" algn="ctr">
              <a:buNone/>
            </a:pPr>
            <a:r>
              <a:rPr lang="en-AU" altLang="ja-JP" sz="2300" b="1" dirty="0">
                <a:latin typeface="Arial" panose="020B0604020202020204" pitchFamily="34" charset="0"/>
                <a:cs typeface="Arial" panose="020B0604020202020204" pitchFamily="34" charset="0"/>
              </a:rPr>
              <a:t>Director: Nelson Mandela School of Public Governance</a:t>
            </a:r>
            <a:r>
              <a:rPr lang="en-AU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AU" altLang="ko-K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083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7CFC7-7B3A-ADEA-D7B8-33EDF121D8F2}"/>
              </a:ext>
            </a:extLst>
          </p:cNvPr>
          <p:cNvSpPr txBox="1">
            <a:spLocks/>
          </p:cNvSpPr>
          <p:nvPr/>
        </p:nvSpPr>
        <p:spPr>
          <a:xfrm>
            <a:off x="2278376" y="6146784"/>
            <a:ext cx="7332348" cy="99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9B644B1-036B-B1BC-ADC8-B44301607499}"/>
              </a:ext>
            </a:extLst>
          </p:cNvPr>
          <p:cNvSpPr/>
          <p:nvPr/>
        </p:nvSpPr>
        <p:spPr>
          <a:xfrm>
            <a:off x="9800132" y="1679609"/>
            <a:ext cx="2403475" cy="104775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>
              <a:solidFill>
                <a:srgbClr val="008381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3AB29B1-EBBC-E6E0-FD11-D305FC4C18E2}"/>
              </a:ext>
            </a:extLst>
          </p:cNvPr>
          <p:cNvSpPr/>
          <p:nvPr/>
        </p:nvSpPr>
        <p:spPr>
          <a:xfrm>
            <a:off x="9800132" y="1914063"/>
            <a:ext cx="2403475" cy="97790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>
              <a:solidFill>
                <a:srgbClr val="008381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EB8C1EB-7D8F-E71C-5D7E-73F73E22D4ED}"/>
              </a:ext>
            </a:extLst>
          </p:cNvPr>
          <p:cNvSpPr/>
          <p:nvPr/>
        </p:nvSpPr>
        <p:spPr>
          <a:xfrm>
            <a:off x="11558867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F19C6B38-BB1B-1295-477F-1CE33F58320F}"/>
              </a:ext>
            </a:extLst>
          </p:cNvPr>
          <p:cNvSpPr/>
          <p:nvPr/>
        </p:nvSpPr>
        <p:spPr>
          <a:xfrm>
            <a:off x="11745138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CCAEE92F-6FC6-6836-8D65-208368BECB77}"/>
              </a:ext>
            </a:extLst>
          </p:cNvPr>
          <p:cNvSpPr/>
          <p:nvPr/>
        </p:nvSpPr>
        <p:spPr>
          <a:xfrm>
            <a:off x="11931421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A5FC12E-0E26-7613-66BF-D37F335ACB0E}"/>
              </a:ext>
            </a:extLst>
          </p:cNvPr>
          <p:cNvSpPr/>
          <p:nvPr/>
        </p:nvSpPr>
        <p:spPr>
          <a:xfrm>
            <a:off x="12117705" y="0"/>
            <a:ext cx="74295" cy="381000"/>
          </a:xfrm>
          <a:custGeom>
            <a:avLst/>
            <a:gdLst/>
            <a:ahLst/>
            <a:cxnLst/>
            <a:rect l="l" t="t" r="r" b="b"/>
            <a:pathLst>
              <a:path w="74295" h="381000">
                <a:moveTo>
                  <a:pt x="74180" y="0"/>
                </a:moveTo>
                <a:lnTo>
                  <a:pt x="0" y="0"/>
                </a:lnTo>
                <a:lnTo>
                  <a:pt x="0" y="381000"/>
                </a:lnTo>
                <a:lnTo>
                  <a:pt x="74180" y="381000"/>
                </a:lnTo>
                <a:lnTo>
                  <a:pt x="74180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ECDDAAE-D89E-7B6B-5A41-46ACFEAE5B5A}"/>
              </a:ext>
            </a:extLst>
          </p:cNvPr>
          <p:cNvSpPr/>
          <p:nvPr/>
        </p:nvSpPr>
        <p:spPr>
          <a:xfrm>
            <a:off x="11374425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4A603268-6A3E-A90B-09B6-1E8950288C1C}"/>
              </a:ext>
            </a:extLst>
          </p:cNvPr>
          <p:cNvSpPr/>
          <p:nvPr/>
        </p:nvSpPr>
        <p:spPr>
          <a:xfrm>
            <a:off x="11188141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4B45CAFA-CF55-CF26-A0BF-6EA6864E78CE}"/>
              </a:ext>
            </a:extLst>
          </p:cNvPr>
          <p:cNvSpPr/>
          <p:nvPr/>
        </p:nvSpPr>
        <p:spPr>
          <a:xfrm>
            <a:off x="11001870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EE2CE1A8-7B25-42BC-5702-3F0349B1760E}"/>
              </a:ext>
            </a:extLst>
          </p:cNvPr>
          <p:cNvSpPr/>
          <p:nvPr/>
        </p:nvSpPr>
        <p:spPr>
          <a:xfrm>
            <a:off x="10817441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2B41D99E-F655-6531-807A-9D5A4DF0B36B}"/>
              </a:ext>
            </a:extLst>
          </p:cNvPr>
          <p:cNvSpPr/>
          <p:nvPr/>
        </p:nvSpPr>
        <p:spPr>
          <a:xfrm>
            <a:off x="10631145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5A53C035-A366-3B72-5575-2D46C6A0269B}"/>
              </a:ext>
            </a:extLst>
          </p:cNvPr>
          <p:cNvSpPr/>
          <p:nvPr/>
        </p:nvSpPr>
        <p:spPr>
          <a:xfrm>
            <a:off x="10444874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3B6DF3CD-D634-618A-9097-6F1120C81A8F}"/>
              </a:ext>
            </a:extLst>
          </p:cNvPr>
          <p:cNvSpPr/>
          <p:nvPr/>
        </p:nvSpPr>
        <p:spPr>
          <a:xfrm>
            <a:off x="10260444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95D6117A-56C2-AAED-5C26-1B7A030FA59E}"/>
              </a:ext>
            </a:extLst>
          </p:cNvPr>
          <p:cNvSpPr/>
          <p:nvPr/>
        </p:nvSpPr>
        <p:spPr>
          <a:xfrm>
            <a:off x="9800132" y="1210680"/>
            <a:ext cx="2403475" cy="104775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>
              <a:solidFill>
                <a:srgbClr val="008381"/>
              </a:solidFill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3FED03B1-6DF8-FF2E-8A48-21A0E1B3E0D0}"/>
              </a:ext>
            </a:extLst>
          </p:cNvPr>
          <p:cNvSpPr/>
          <p:nvPr/>
        </p:nvSpPr>
        <p:spPr>
          <a:xfrm>
            <a:off x="9800132" y="1445148"/>
            <a:ext cx="2403475" cy="104775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>
              <a:solidFill>
                <a:srgbClr val="008381"/>
              </a:solidFill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E3C23B60-8575-81C2-8E0B-38DF6594D101}"/>
              </a:ext>
            </a:extLst>
          </p:cNvPr>
          <p:cNvSpPr/>
          <p:nvPr/>
        </p:nvSpPr>
        <p:spPr>
          <a:xfrm>
            <a:off x="11577917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3326C313-85B9-3DE5-A02F-FC9E5B2D9AEF}"/>
              </a:ext>
            </a:extLst>
          </p:cNvPr>
          <p:cNvSpPr/>
          <p:nvPr/>
        </p:nvSpPr>
        <p:spPr>
          <a:xfrm>
            <a:off x="11764188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7C62510B-3FE5-5323-180F-521B52A8EF63}"/>
              </a:ext>
            </a:extLst>
          </p:cNvPr>
          <p:cNvSpPr/>
          <p:nvPr/>
        </p:nvSpPr>
        <p:spPr>
          <a:xfrm>
            <a:off x="11950471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8304BDE8-928C-366B-B189-2428F4B5CFD1}"/>
              </a:ext>
            </a:extLst>
          </p:cNvPr>
          <p:cNvSpPr/>
          <p:nvPr/>
        </p:nvSpPr>
        <p:spPr>
          <a:xfrm>
            <a:off x="12136755" y="0"/>
            <a:ext cx="74295" cy="381000"/>
          </a:xfrm>
          <a:custGeom>
            <a:avLst/>
            <a:gdLst/>
            <a:ahLst/>
            <a:cxnLst/>
            <a:rect l="l" t="t" r="r" b="b"/>
            <a:pathLst>
              <a:path w="74295" h="381000">
                <a:moveTo>
                  <a:pt x="74180" y="0"/>
                </a:moveTo>
                <a:lnTo>
                  <a:pt x="0" y="0"/>
                </a:lnTo>
                <a:lnTo>
                  <a:pt x="0" y="381000"/>
                </a:lnTo>
                <a:lnTo>
                  <a:pt x="74180" y="381000"/>
                </a:lnTo>
                <a:lnTo>
                  <a:pt x="74180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8BACA408-A28C-D5FF-94BF-D3185988EE28}"/>
              </a:ext>
            </a:extLst>
          </p:cNvPr>
          <p:cNvSpPr/>
          <p:nvPr/>
        </p:nvSpPr>
        <p:spPr>
          <a:xfrm>
            <a:off x="11393475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2EF06E23-5B7D-035C-2286-F3C433C0713D}"/>
              </a:ext>
            </a:extLst>
          </p:cNvPr>
          <p:cNvSpPr/>
          <p:nvPr/>
        </p:nvSpPr>
        <p:spPr>
          <a:xfrm>
            <a:off x="11207191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5EF27960-632A-5EE4-905C-F298809D4E3D}"/>
              </a:ext>
            </a:extLst>
          </p:cNvPr>
          <p:cNvSpPr/>
          <p:nvPr/>
        </p:nvSpPr>
        <p:spPr>
          <a:xfrm>
            <a:off x="11020920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3193BB79-8621-84EF-DF03-B45113814BDF}"/>
              </a:ext>
            </a:extLst>
          </p:cNvPr>
          <p:cNvSpPr/>
          <p:nvPr/>
        </p:nvSpPr>
        <p:spPr>
          <a:xfrm>
            <a:off x="10836491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014093B-0694-6E4D-517F-D752D23AEEC1}"/>
              </a:ext>
            </a:extLst>
          </p:cNvPr>
          <p:cNvSpPr/>
          <p:nvPr/>
        </p:nvSpPr>
        <p:spPr>
          <a:xfrm>
            <a:off x="10650195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54273B83-DCE3-C234-3462-515FFB4CCFE1}"/>
              </a:ext>
            </a:extLst>
          </p:cNvPr>
          <p:cNvSpPr/>
          <p:nvPr/>
        </p:nvSpPr>
        <p:spPr>
          <a:xfrm>
            <a:off x="10463924" y="0"/>
            <a:ext cx="83185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5563D784-4EA0-7F00-C4AE-5C31042401DD}"/>
              </a:ext>
            </a:extLst>
          </p:cNvPr>
          <p:cNvSpPr/>
          <p:nvPr/>
        </p:nvSpPr>
        <p:spPr>
          <a:xfrm>
            <a:off x="10311562" y="0"/>
            <a:ext cx="51117" cy="381000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">
            <a:extLst>
              <a:ext uri="{FF2B5EF4-FFF2-40B4-BE49-F238E27FC236}">
                <a16:creationId xmlns:a16="http://schemas.microsoft.com/office/drawing/2014/main" id="{AFF831C4-F7E1-764C-1D58-CBA0020B182B}"/>
              </a:ext>
            </a:extLst>
          </p:cNvPr>
          <p:cNvSpPr/>
          <p:nvPr/>
        </p:nvSpPr>
        <p:spPr>
          <a:xfrm>
            <a:off x="-1022342" y="6062994"/>
            <a:ext cx="2403475" cy="104775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">
            <a:extLst>
              <a:ext uri="{FF2B5EF4-FFF2-40B4-BE49-F238E27FC236}">
                <a16:creationId xmlns:a16="http://schemas.microsoft.com/office/drawing/2014/main" id="{F3E311BA-EC9A-35E7-DBFE-5BF8309EAB45}"/>
              </a:ext>
            </a:extLst>
          </p:cNvPr>
          <p:cNvSpPr/>
          <p:nvPr/>
        </p:nvSpPr>
        <p:spPr>
          <a:xfrm>
            <a:off x="-1022342" y="6297462"/>
            <a:ext cx="2403475" cy="104775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8A98BE3A-A3A5-3B3C-0792-0DC76DF4BB7E}"/>
              </a:ext>
            </a:extLst>
          </p:cNvPr>
          <p:cNvSpPr/>
          <p:nvPr/>
        </p:nvSpPr>
        <p:spPr>
          <a:xfrm>
            <a:off x="-1022342" y="6531942"/>
            <a:ext cx="2403475" cy="104775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BF2DC-E206-3859-107A-4D8B4BF5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78948-AF5C-D9D1-4918-77DD56573E13}"/>
              </a:ext>
            </a:extLst>
          </p:cNvPr>
          <p:cNvSpPr txBox="1"/>
          <p:nvPr/>
        </p:nvSpPr>
        <p:spPr>
          <a:xfrm>
            <a:off x="1600200" y="87830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Presentation on the 26 June 2024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Africa in AGOA: Impact and Renewal? - </a:t>
            </a:r>
          </a:p>
        </p:txBody>
      </p:sp>
    </p:spTree>
    <p:extLst>
      <p:ext uri="{BB962C8B-B14F-4D97-AF65-F5344CB8AC3E}">
        <p14:creationId xmlns:p14="http://schemas.microsoft.com/office/powerpoint/2010/main" val="390345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0EE35D0-4585-4535-908B-46A362B789C9}"/>
              </a:ext>
            </a:extLst>
          </p:cNvPr>
          <p:cNvSpPr/>
          <p:nvPr/>
        </p:nvSpPr>
        <p:spPr>
          <a:xfrm>
            <a:off x="113504" y="178481"/>
            <a:ext cx="11818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Strategy Towards Africa: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</a:t>
            </a:r>
            <a:r>
              <a:rPr lang="en-US" sz="4400" dirty="0">
                <a:solidFill>
                  <a:srgbClr val="820000"/>
                </a:solidFill>
                <a:latin typeface="Calibri" panose="020F0502020204030204"/>
              </a:rPr>
              <a:t>y priorities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6301FF3-AD54-7695-6089-DDBDF16B6EAD}"/>
              </a:ext>
            </a:extLst>
          </p:cNvPr>
          <p:cNvSpPr/>
          <p:nvPr/>
        </p:nvSpPr>
        <p:spPr>
          <a:xfrm>
            <a:off x="1151861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F4AF34C-AD1B-7315-CB23-455F203F0893}"/>
              </a:ext>
            </a:extLst>
          </p:cNvPr>
          <p:cNvSpPr/>
          <p:nvPr/>
        </p:nvSpPr>
        <p:spPr>
          <a:xfrm>
            <a:off x="1168752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64C647E-81A6-D6C6-3AFD-138A674D3DC1}"/>
              </a:ext>
            </a:extLst>
          </p:cNvPr>
          <p:cNvSpPr/>
          <p:nvPr/>
        </p:nvSpPr>
        <p:spPr>
          <a:xfrm>
            <a:off x="11856446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3EB24087-BCE5-1858-8CD8-DEB184A4D5E8}"/>
              </a:ext>
            </a:extLst>
          </p:cNvPr>
          <p:cNvSpPr/>
          <p:nvPr/>
        </p:nvSpPr>
        <p:spPr>
          <a:xfrm>
            <a:off x="12025368" y="6512509"/>
            <a:ext cx="67371" cy="345491"/>
          </a:xfrm>
          <a:custGeom>
            <a:avLst/>
            <a:gdLst/>
            <a:ahLst/>
            <a:cxnLst/>
            <a:rect l="l" t="t" r="r" b="b"/>
            <a:pathLst>
              <a:path w="74295" h="381000">
                <a:moveTo>
                  <a:pt x="74180" y="0"/>
                </a:moveTo>
                <a:lnTo>
                  <a:pt x="0" y="0"/>
                </a:lnTo>
                <a:lnTo>
                  <a:pt x="0" y="381000"/>
                </a:lnTo>
                <a:lnTo>
                  <a:pt x="74180" y="381000"/>
                </a:lnTo>
                <a:lnTo>
                  <a:pt x="74180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872ADE-7213-DEBA-A238-726B4201C35E}"/>
              </a:ext>
            </a:extLst>
          </p:cNvPr>
          <p:cNvSpPr/>
          <p:nvPr/>
        </p:nvSpPr>
        <p:spPr>
          <a:xfrm>
            <a:off x="11351361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FD6A8E9-6477-C081-AAF7-63BE40E3079B}"/>
              </a:ext>
            </a:extLst>
          </p:cNvPr>
          <p:cNvSpPr/>
          <p:nvPr/>
        </p:nvSpPr>
        <p:spPr>
          <a:xfrm>
            <a:off x="11182439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CC525209-931A-0301-C055-D00DD339835E}"/>
              </a:ext>
            </a:extLst>
          </p:cNvPr>
          <p:cNvSpPr/>
          <p:nvPr/>
        </p:nvSpPr>
        <p:spPr>
          <a:xfrm>
            <a:off x="1101352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D4E6ADEA-9FD9-5120-EEF8-0C1EDB7EF271}"/>
              </a:ext>
            </a:extLst>
          </p:cNvPr>
          <p:cNvSpPr/>
          <p:nvPr/>
        </p:nvSpPr>
        <p:spPr>
          <a:xfrm>
            <a:off x="1084628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44E18BE5-9FA8-4128-F3D0-E0100C3510BA}"/>
              </a:ext>
            </a:extLst>
          </p:cNvPr>
          <p:cNvSpPr/>
          <p:nvPr/>
        </p:nvSpPr>
        <p:spPr>
          <a:xfrm>
            <a:off x="1067735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0703A22-9B4A-73C5-BD84-AD502AF847B3}"/>
              </a:ext>
            </a:extLst>
          </p:cNvPr>
          <p:cNvSpPr/>
          <p:nvPr/>
        </p:nvSpPr>
        <p:spPr>
          <a:xfrm>
            <a:off x="1050844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04AA50C7-C505-74F8-2E53-6E12DC0D969C}"/>
              </a:ext>
            </a:extLst>
          </p:cNvPr>
          <p:cNvSpPr/>
          <p:nvPr/>
        </p:nvSpPr>
        <p:spPr>
          <a:xfrm>
            <a:off x="10341202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CD4B5B93-44D8-14FE-9CCD-D9E3CE884A59}"/>
              </a:ext>
            </a:extLst>
          </p:cNvPr>
          <p:cNvSpPr/>
          <p:nvPr/>
        </p:nvSpPr>
        <p:spPr>
          <a:xfrm>
            <a:off x="1017226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68195F0D-29B2-3824-261B-954AA449D4C3}"/>
              </a:ext>
            </a:extLst>
          </p:cNvPr>
          <p:cNvSpPr/>
          <p:nvPr/>
        </p:nvSpPr>
        <p:spPr>
          <a:xfrm>
            <a:off x="10003357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4B561-94E3-D114-16A5-9EBA10F6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DA476-DFAC-4A2B-302A-F23CAE3C8706}"/>
              </a:ext>
            </a:extLst>
          </p:cNvPr>
          <p:cNvSpPr txBox="1"/>
          <p:nvPr/>
        </p:nvSpPr>
        <p:spPr>
          <a:xfrm>
            <a:off x="111668" y="947922"/>
            <a:ext cx="1182021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Recognize Africa as a geo-politically strategic region – competition with China, Russia etc. (Africa – 28% of UN vote)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Rules of Law and Democracy .. Support for Peacekeeping and Institution building (25 % of World’s population by 2050)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Encourage supply chains in ‘critical minerals’ that are more diverse, open and transparent (30% of Critical Minerals)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Infrastructure Investment – Prosper Africa, Power Africa and Feed the Future,  Partnership for Global Infrastructure and Investment (PGII), &amp; digital transformation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Climate Change and Environment, Carbon Sinks and Forests, Adaptation and Resilience (PREPARE) (2</a:t>
            </a:r>
            <a:r>
              <a:rPr lang="en-US" sz="3200" baseline="30000" dirty="0">
                <a:cs typeface="Times New Roman" panose="02020603050405020304" pitchFamily="18" charset="0"/>
              </a:rPr>
              <a:t>nd</a:t>
            </a:r>
            <a:r>
              <a:rPr lang="en-US" sz="3200" dirty="0">
                <a:cs typeface="Times New Roman" panose="02020603050405020304" pitchFamily="18" charset="0"/>
              </a:rPr>
              <a:t> largest Rainforest)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Pandemic preparedness, CDC and HIV Aids support</a:t>
            </a:r>
          </a:p>
        </p:txBody>
      </p:sp>
    </p:spTree>
    <p:extLst>
      <p:ext uri="{BB962C8B-B14F-4D97-AF65-F5344CB8AC3E}">
        <p14:creationId xmlns:p14="http://schemas.microsoft.com/office/powerpoint/2010/main" val="3579414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61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652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5446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4368" y="6512509"/>
            <a:ext cx="67371" cy="345491"/>
          </a:xfrm>
          <a:custGeom>
            <a:avLst/>
            <a:gdLst/>
            <a:ahLst/>
            <a:cxnLst/>
            <a:rect l="l" t="t" r="r" b="b"/>
            <a:pathLst>
              <a:path w="74295" h="381000">
                <a:moveTo>
                  <a:pt x="74180" y="0"/>
                </a:moveTo>
                <a:lnTo>
                  <a:pt x="0" y="0"/>
                </a:lnTo>
                <a:lnTo>
                  <a:pt x="0" y="381000"/>
                </a:lnTo>
                <a:lnTo>
                  <a:pt x="74180" y="381000"/>
                </a:lnTo>
                <a:lnTo>
                  <a:pt x="74180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0361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21439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252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528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635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744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0202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1269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35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2367" y="421246"/>
            <a:ext cx="4503802" cy="10110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lvl="0" indent="0" algn="just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1" u="none" strike="noStrike" kern="1200" cap="none" spc="-32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11516" marR="4607" lvl="0" indent="0" algn="l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1" u="none" strike="noStrike" kern="1200" cap="none" spc="-32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11516" marR="4607" lvl="0" indent="0" algn="just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-32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11516" marR="4607" lvl="0" indent="0" algn="just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74C4DC0C-D113-4319-B20D-B965780602BE}"/>
              </a:ext>
            </a:extLst>
          </p:cNvPr>
          <p:cNvSpPr/>
          <p:nvPr/>
        </p:nvSpPr>
        <p:spPr>
          <a:xfrm rot="5400000">
            <a:off x="11410718" y="6229494"/>
            <a:ext cx="445108" cy="811904"/>
          </a:xfrm>
          <a:custGeom>
            <a:avLst/>
            <a:gdLst/>
            <a:ahLst/>
            <a:cxnLst/>
            <a:rect l="l" t="t" r="r" b="b"/>
            <a:pathLst>
              <a:path w="490854" h="895350">
                <a:moveTo>
                  <a:pt x="447636" y="895286"/>
                </a:moveTo>
                <a:lnTo>
                  <a:pt x="490410" y="892975"/>
                </a:lnTo>
              </a:path>
              <a:path w="490854" h="895350">
                <a:moveTo>
                  <a:pt x="490410" y="2311"/>
                </a:moveTo>
                <a:lnTo>
                  <a:pt x="447636" y="0"/>
                </a:lnTo>
                <a:lnTo>
                  <a:pt x="398931" y="2631"/>
                </a:lnTo>
                <a:lnTo>
                  <a:pt x="351728" y="10343"/>
                </a:lnTo>
                <a:lnTo>
                  <a:pt x="306302" y="22859"/>
                </a:lnTo>
                <a:lnTo>
                  <a:pt x="262928" y="39904"/>
                </a:lnTo>
                <a:lnTo>
                  <a:pt x="221883" y="61204"/>
                </a:lnTo>
                <a:lnTo>
                  <a:pt x="183440" y="86483"/>
                </a:lnTo>
                <a:lnTo>
                  <a:pt x="147876" y="115466"/>
                </a:lnTo>
                <a:lnTo>
                  <a:pt x="115465" y="147878"/>
                </a:lnTo>
                <a:lnTo>
                  <a:pt x="86482" y="183443"/>
                </a:lnTo>
                <a:lnTo>
                  <a:pt x="61204" y="221886"/>
                </a:lnTo>
                <a:lnTo>
                  <a:pt x="39904" y="262933"/>
                </a:lnTo>
                <a:lnTo>
                  <a:pt x="22859" y="306308"/>
                </a:lnTo>
                <a:lnTo>
                  <a:pt x="10343" y="351736"/>
                </a:lnTo>
                <a:lnTo>
                  <a:pt x="2631" y="398941"/>
                </a:lnTo>
                <a:lnTo>
                  <a:pt x="0" y="447649"/>
                </a:lnTo>
                <a:lnTo>
                  <a:pt x="2631" y="496355"/>
                </a:lnTo>
                <a:lnTo>
                  <a:pt x="10343" y="543558"/>
                </a:lnTo>
                <a:lnTo>
                  <a:pt x="22859" y="588984"/>
                </a:lnTo>
                <a:lnTo>
                  <a:pt x="39904" y="632357"/>
                </a:lnTo>
                <a:lnTo>
                  <a:pt x="61204" y="673403"/>
                </a:lnTo>
                <a:lnTo>
                  <a:pt x="86482" y="711845"/>
                </a:lnTo>
                <a:lnTo>
                  <a:pt x="115465" y="747410"/>
                </a:lnTo>
                <a:lnTo>
                  <a:pt x="147876" y="779821"/>
                </a:lnTo>
                <a:lnTo>
                  <a:pt x="183440" y="808803"/>
                </a:lnTo>
                <a:lnTo>
                  <a:pt x="221883" y="834082"/>
                </a:lnTo>
                <a:lnTo>
                  <a:pt x="262928" y="855381"/>
                </a:lnTo>
                <a:lnTo>
                  <a:pt x="306302" y="872427"/>
                </a:lnTo>
                <a:lnTo>
                  <a:pt x="351728" y="884943"/>
                </a:lnTo>
                <a:lnTo>
                  <a:pt x="398931" y="892654"/>
                </a:lnTo>
                <a:lnTo>
                  <a:pt x="447636" y="895286"/>
                </a:lnTo>
              </a:path>
            </a:pathLst>
          </a:custGeom>
          <a:ln w="148285">
            <a:solidFill>
              <a:srgbClr val="00838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5583905-93C4-CE31-4CC7-28FD9AD05936}"/>
              </a:ext>
            </a:extLst>
          </p:cNvPr>
          <p:cNvSpPr/>
          <p:nvPr/>
        </p:nvSpPr>
        <p:spPr>
          <a:xfrm rot="10800000">
            <a:off x="-187038" y="0"/>
            <a:ext cx="855091" cy="859121"/>
          </a:xfrm>
          <a:custGeom>
            <a:avLst/>
            <a:gdLst/>
            <a:ahLst/>
            <a:cxnLst/>
            <a:rect l="l" t="t" r="r" b="b"/>
            <a:pathLst>
              <a:path w="942975" h="947420">
                <a:moveTo>
                  <a:pt x="942555" y="0"/>
                </a:moveTo>
                <a:lnTo>
                  <a:pt x="894050" y="1232"/>
                </a:lnTo>
                <a:lnTo>
                  <a:pt x="846182" y="4891"/>
                </a:lnTo>
                <a:lnTo>
                  <a:pt x="799010" y="10916"/>
                </a:lnTo>
                <a:lnTo>
                  <a:pt x="752594" y="19247"/>
                </a:lnTo>
                <a:lnTo>
                  <a:pt x="706991" y="29826"/>
                </a:lnTo>
                <a:lnTo>
                  <a:pt x="662263" y="42593"/>
                </a:lnTo>
                <a:lnTo>
                  <a:pt x="618468" y="57488"/>
                </a:lnTo>
                <a:lnTo>
                  <a:pt x="575664" y="74451"/>
                </a:lnTo>
                <a:lnTo>
                  <a:pt x="533912" y="93424"/>
                </a:lnTo>
                <a:lnTo>
                  <a:pt x="493271" y="114346"/>
                </a:lnTo>
                <a:lnTo>
                  <a:pt x="453800" y="137159"/>
                </a:lnTo>
                <a:lnTo>
                  <a:pt x="415557" y="161801"/>
                </a:lnTo>
                <a:lnTo>
                  <a:pt x="378603" y="188215"/>
                </a:lnTo>
                <a:lnTo>
                  <a:pt x="342997" y="216341"/>
                </a:lnTo>
                <a:lnTo>
                  <a:pt x="308797" y="246118"/>
                </a:lnTo>
                <a:lnTo>
                  <a:pt x="276063" y="277488"/>
                </a:lnTo>
                <a:lnTo>
                  <a:pt x="244854" y="310391"/>
                </a:lnTo>
                <a:lnTo>
                  <a:pt x="215229" y="344767"/>
                </a:lnTo>
                <a:lnTo>
                  <a:pt x="187248" y="380557"/>
                </a:lnTo>
                <a:lnTo>
                  <a:pt x="160970" y="417702"/>
                </a:lnTo>
                <a:lnTo>
                  <a:pt x="136453" y="456141"/>
                </a:lnTo>
                <a:lnTo>
                  <a:pt x="113758" y="495816"/>
                </a:lnTo>
                <a:lnTo>
                  <a:pt x="92943" y="536666"/>
                </a:lnTo>
                <a:lnTo>
                  <a:pt x="74068" y="578633"/>
                </a:lnTo>
                <a:lnTo>
                  <a:pt x="57192" y="621656"/>
                </a:lnTo>
                <a:lnTo>
                  <a:pt x="42374" y="665676"/>
                </a:lnTo>
                <a:lnTo>
                  <a:pt x="29673" y="710634"/>
                </a:lnTo>
                <a:lnTo>
                  <a:pt x="19148" y="756471"/>
                </a:lnTo>
                <a:lnTo>
                  <a:pt x="10860" y="803126"/>
                </a:lnTo>
                <a:lnTo>
                  <a:pt x="4866" y="850540"/>
                </a:lnTo>
                <a:lnTo>
                  <a:pt x="1226" y="898653"/>
                </a:lnTo>
                <a:lnTo>
                  <a:pt x="0" y="947407"/>
                </a:lnTo>
                <a:lnTo>
                  <a:pt x="942555" y="944930"/>
                </a:lnTo>
                <a:lnTo>
                  <a:pt x="942555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622875" y="143105"/>
            <a:ext cx="1156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8A0000"/>
                </a:solidFill>
                <a:latin typeface="Calibri Light" panose="020F0302020204030204"/>
                <a:cs typeface="Arial" panose="020B0604020202020204" pitchFamily="34" charset="0"/>
              </a:rPr>
              <a:t>A 21st Century US Africa Partnership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FD82CB0-A8E5-B837-AE4D-3CEC5653220A}"/>
              </a:ext>
            </a:extLst>
          </p:cNvPr>
          <p:cNvSpPr txBox="1">
            <a:spLocks/>
          </p:cNvSpPr>
          <p:nvPr/>
        </p:nvSpPr>
        <p:spPr>
          <a:xfrm>
            <a:off x="240507" y="737647"/>
            <a:ext cx="11563565" cy="5517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6FB92EC-F962-4675-A576-0C0B0BA83E10}"/>
              </a:ext>
            </a:extLst>
          </p:cNvPr>
          <p:cNvSpPr txBox="1">
            <a:spLocks/>
          </p:cNvSpPr>
          <p:nvPr/>
        </p:nvSpPr>
        <p:spPr>
          <a:xfrm>
            <a:off x="143125" y="1090247"/>
            <a:ext cx="11930887" cy="5767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2DEABDF-7266-CC5F-DCE9-796DCF48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928EBB-DF44-79BF-3CD9-E1DBB2731C4C}"/>
              </a:ext>
            </a:extLst>
          </p:cNvPr>
          <p:cNvSpPr txBox="1">
            <a:spLocks/>
          </p:cNvSpPr>
          <p:nvPr/>
        </p:nvSpPr>
        <p:spPr>
          <a:xfrm>
            <a:off x="240507" y="1128564"/>
            <a:ext cx="11346872" cy="5286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Elevate US-African Partnership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Engage more African States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Bolster Civil Society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Transcend Geographic Seams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“address the artificial bureaucratic division between North Africa and sub-Saharan Africa”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The White House, US Strategy Towards Sub-Saharan Africa, August 2023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8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5228713" y="7313303"/>
            <a:ext cx="2381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bg1"/>
                </a:solidFill>
                <a:latin typeface="Lucida Sans"/>
                <a:ea typeface="+mn-ea"/>
                <a:cs typeface="Lucida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ZA" sz="1000" b="1" i="0" u="none" strike="noStrike" kern="1200" cap="none" spc="-6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000" b="1" i="0" u="none" strike="noStrike" kern="1200" cap="none" spc="-5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1436D3-9ED8-CA9E-E9A2-26B2FE20994A}"/>
              </a:ext>
            </a:extLst>
          </p:cNvPr>
          <p:cNvSpPr/>
          <p:nvPr/>
        </p:nvSpPr>
        <p:spPr>
          <a:xfrm rot="10800000">
            <a:off x="10552857" y="76937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6392F4-E010-0136-C153-2427C332A13A}"/>
              </a:ext>
            </a:extLst>
          </p:cNvPr>
          <p:cNvSpPr/>
          <p:nvPr/>
        </p:nvSpPr>
        <p:spPr>
          <a:xfrm rot="10800000">
            <a:off x="10552857" y="289552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BEC9D27-160B-3556-0374-A6BF0899989B}"/>
              </a:ext>
            </a:extLst>
          </p:cNvPr>
          <p:cNvSpPr/>
          <p:nvPr/>
        </p:nvSpPr>
        <p:spPr>
          <a:xfrm rot="10800000">
            <a:off x="10552857" y="502179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744B05D-19A2-53AA-7249-F3A25B89941D}"/>
              </a:ext>
            </a:extLst>
          </p:cNvPr>
          <p:cNvSpPr/>
          <p:nvPr/>
        </p:nvSpPr>
        <p:spPr>
          <a:xfrm rot="10800000">
            <a:off x="10552857" y="714782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2213F557-EC4A-5D5C-D97B-23A416AC1A35}"/>
              </a:ext>
            </a:extLst>
          </p:cNvPr>
          <p:cNvSpPr/>
          <p:nvPr/>
        </p:nvSpPr>
        <p:spPr>
          <a:xfrm>
            <a:off x="11336909" y="5998879"/>
            <a:ext cx="855091" cy="859121"/>
          </a:xfrm>
          <a:custGeom>
            <a:avLst/>
            <a:gdLst/>
            <a:ahLst/>
            <a:cxnLst/>
            <a:rect l="l" t="t" r="r" b="b"/>
            <a:pathLst>
              <a:path w="942975" h="947420">
                <a:moveTo>
                  <a:pt x="942555" y="0"/>
                </a:moveTo>
                <a:lnTo>
                  <a:pt x="894050" y="1232"/>
                </a:lnTo>
                <a:lnTo>
                  <a:pt x="846182" y="4891"/>
                </a:lnTo>
                <a:lnTo>
                  <a:pt x="799010" y="10916"/>
                </a:lnTo>
                <a:lnTo>
                  <a:pt x="752594" y="19247"/>
                </a:lnTo>
                <a:lnTo>
                  <a:pt x="706991" y="29826"/>
                </a:lnTo>
                <a:lnTo>
                  <a:pt x="662263" y="42593"/>
                </a:lnTo>
                <a:lnTo>
                  <a:pt x="618468" y="57488"/>
                </a:lnTo>
                <a:lnTo>
                  <a:pt x="575664" y="74451"/>
                </a:lnTo>
                <a:lnTo>
                  <a:pt x="533912" y="93424"/>
                </a:lnTo>
                <a:lnTo>
                  <a:pt x="493271" y="114346"/>
                </a:lnTo>
                <a:lnTo>
                  <a:pt x="453800" y="137159"/>
                </a:lnTo>
                <a:lnTo>
                  <a:pt x="415557" y="161801"/>
                </a:lnTo>
                <a:lnTo>
                  <a:pt x="378603" y="188215"/>
                </a:lnTo>
                <a:lnTo>
                  <a:pt x="342997" y="216341"/>
                </a:lnTo>
                <a:lnTo>
                  <a:pt x="308797" y="246118"/>
                </a:lnTo>
                <a:lnTo>
                  <a:pt x="276063" y="277488"/>
                </a:lnTo>
                <a:lnTo>
                  <a:pt x="244854" y="310391"/>
                </a:lnTo>
                <a:lnTo>
                  <a:pt x="215229" y="344767"/>
                </a:lnTo>
                <a:lnTo>
                  <a:pt x="187248" y="380557"/>
                </a:lnTo>
                <a:lnTo>
                  <a:pt x="160970" y="417702"/>
                </a:lnTo>
                <a:lnTo>
                  <a:pt x="136453" y="456141"/>
                </a:lnTo>
                <a:lnTo>
                  <a:pt x="113758" y="495816"/>
                </a:lnTo>
                <a:lnTo>
                  <a:pt x="92943" y="536666"/>
                </a:lnTo>
                <a:lnTo>
                  <a:pt x="74068" y="578633"/>
                </a:lnTo>
                <a:lnTo>
                  <a:pt x="57192" y="621656"/>
                </a:lnTo>
                <a:lnTo>
                  <a:pt x="42374" y="665676"/>
                </a:lnTo>
                <a:lnTo>
                  <a:pt x="29673" y="710634"/>
                </a:lnTo>
                <a:lnTo>
                  <a:pt x="19148" y="756471"/>
                </a:lnTo>
                <a:lnTo>
                  <a:pt x="10860" y="803126"/>
                </a:lnTo>
                <a:lnTo>
                  <a:pt x="4866" y="850540"/>
                </a:lnTo>
                <a:lnTo>
                  <a:pt x="1226" y="898653"/>
                </a:lnTo>
                <a:lnTo>
                  <a:pt x="0" y="947407"/>
                </a:lnTo>
                <a:lnTo>
                  <a:pt x="942555" y="944930"/>
                </a:lnTo>
                <a:lnTo>
                  <a:pt x="94255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152826" y="103556"/>
            <a:ext cx="1090846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8A0000"/>
                </a:solidFill>
                <a:latin typeface="Calibri Light" panose="020F0302020204030204"/>
                <a:cs typeface="Arial" panose="020B0604020202020204" pitchFamily="34" charset="0"/>
              </a:rPr>
              <a:t>US – Africa trade and investment lacks ambition and has fallen behind China</a:t>
            </a:r>
            <a:endParaRPr lang="en-ZA" sz="4200" b="1" dirty="0">
              <a:solidFill>
                <a:srgbClr val="8A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A5F2383-27FB-0D67-2BF4-3A092A0B3D60}"/>
              </a:ext>
            </a:extLst>
          </p:cNvPr>
          <p:cNvSpPr/>
          <p:nvPr/>
        </p:nvSpPr>
        <p:spPr>
          <a:xfrm rot="16200000">
            <a:off x="-107483" y="6275271"/>
            <a:ext cx="587911" cy="306335"/>
          </a:xfrm>
          <a:custGeom>
            <a:avLst/>
            <a:gdLst/>
            <a:ahLst/>
            <a:cxnLst/>
            <a:rect l="l" t="t" r="r" b="b"/>
            <a:pathLst>
              <a:path w="648334" h="337819">
                <a:moveTo>
                  <a:pt x="323926" y="0"/>
                </a:moveTo>
                <a:lnTo>
                  <a:pt x="0" y="337718"/>
                </a:lnTo>
                <a:lnTo>
                  <a:pt x="647852" y="337718"/>
                </a:lnTo>
                <a:lnTo>
                  <a:pt x="323926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AD1F9-9FC1-1243-56BB-8C1C426AFE08}"/>
              </a:ext>
            </a:extLst>
          </p:cNvPr>
          <p:cNvSpPr txBox="1"/>
          <p:nvPr/>
        </p:nvSpPr>
        <p:spPr>
          <a:xfrm>
            <a:off x="216396" y="1476875"/>
            <a:ext cx="1169547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China has far surpassed the U.S. as an economic player in Africa.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China is Africa’s largest two-way trading partner, </a:t>
            </a:r>
            <a:r>
              <a:rPr lang="en-US" sz="2800" dirty="0">
                <a:hlinkClick r:id="rId3"/>
              </a:rPr>
              <a:t>hitting $254 billion in 2021</a:t>
            </a:r>
            <a:r>
              <a:rPr lang="en-US" sz="2800" dirty="0"/>
              <a:t>, exceeding by a factor of four U.S.-Africa trade.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China is the largest provider of foreign direct investment, supporting </a:t>
            </a:r>
            <a:r>
              <a:rPr lang="en-US" sz="2800" dirty="0">
                <a:hlinkClick r:id="rId4"/>
              </a:rPr>
              <a:t>hundreds of thousands of African jobs</a:t>
            </a:r>
            <a:r>
              <a:rPr lang="en-US" sz="2800" dirty="0"/>
              <a:t>. This is roughly </a:t>
            </a:r>
            <a:r>
              <a:rPr lang="en-US" sz="2800" dirty="0">
                <a:hlinkClick r:id="rId5"/>
              </a:rPr>
              <a:t>double the level</a:t>
            </a:r>
            <a:r>
              <a:rPr lang="en-US" sz="2800" dirty="0"/>
              <a:t> of U.S. foreign direct investment.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China remains by far the largest </a:t>
            </a:r>
            <a:r>
              <a:rPr lang="en-US" sz="2800" dirty="0">
                <a:hlinkClick r:id="rId6"/>
              </a:rPr>
              <a:t>lender</a:t>
            </a:r>
            <a:r>
              <a:rPr lang="en-US" sz="2800" dirty="0"/>
              <a:t> to African countries</a:t>
            </a:r>
          </a:p>
          <a:p>
            <a:endParaRPr lang="en-US" sz="1200" dirty="0"/>
          </a:p>
          <a:p>
            <a:r>
              <a:rPr lang="en-US" sz="2800" dirty="0"/>
              <a:t>US Institute of Peace</a:t>
            </a:r>
          </a:p>
          <a:p>
            <a:r>
              <a:rPr lang="en-US" sz="2400" dirty="0">
                <a:hlinkClick r:id="rId7"/>
              </a:rPr>
              <a:t>https://www.usip.org/publications/2022/12/10-things-know-about-us-china-rivalry-africa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09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749709" y="1374266"/>
            <a:ext cx="10604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Part 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lvl="0" algn="ctr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Recommendations on US-Africa relations post-2025</a:t>
            </a:r>
            <a:br>
              <a:rPr lang="en-US" sz="4800" dirty="0"/>
            </a:b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55F8B-64BC-1AFD-E56C-5EBFC751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9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3744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75090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87717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00320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5228713" y="7313303"/>
            <a:ext cx="2381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bg1"/>
                </a:solidFill>
                <a:latin typeface="Lucida Sans"/>
                <a:ea typeface="+mn-ea"/>
                <a:cs typeface="Lucida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ZA" sz="1000" b="1" i="0" u="none" strike="noStrike" kern="1200" cap="none" spc="-6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000" b="1" i="0" u="none" strike="noStrike" kern="1200" cap="none" spc="-5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1436D3-9ED8-CA9E-E9A2-26B2FE20994A}"/>
              </a:ext>
            </a:extLst>
          </p:cNvPr>
          <p:cNvSpPr/>
          <p:nvPr/>
        </p:nvSpPr>
        <p:spPr>
          <a:xfrm rot="10800000">
            <a:off x="10012526" y="160065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6392F4-E010-0136-C153-2427C332A13A}"/>
              </a:ext>
            </a:extLst>
          </p:cNvPr>
          <p:cNvSpPr/>
          <p:nvPr/>
        </p:nvSpPr>
        <p:spPr>
          <a:xfrm rot="10800000">
            <a:off x="10012526" y="372680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BEC9D27-160B-3556-0374-A6BF0899989B}"/>
              </a:ext>
            </a:extLst>
          </p:cNvPr>
          <p:cNvSpPr/>
          <p:nvPr/>
        </p:nvSpPr>
        <p:spPr>
          <a:xfrm rot="10800000">
            <a:off x="10012526" y="585307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744B05D-19A2-53AA-7249-F3A25B89941D}"/>
              </a:ext>
            </a:extLst>
          </p:cNvPr>
          <p:cNvSpPr/>
          <p:nvPr/>
        </p:nvSpPr>
        <p:spPr>
          <a:xfrm rot="10800000">
            <a:off x="10012526" y="797910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2213F557-EC4A-5D5C-D97B-23A416AC1A35}"/>
              </a:ext>
            </a:extLst>
          </p:cNvPr>
          <p:cNvSpPr/>
          <p:nvPr/>
        </p:nvSpPr>
        <p:spPr>
          <a:xfrm>
            <a:off x="11336909" y="5998879"/>
            <a:ext cx="855091" cy="859121"/>
          </a:xfrm>
          <a:custGeom>
            <a:avLst/>
            <a:gdLst/>
            <a:ahLst/>
            <a:cxnLst/>
            <a:rect l="l" t="t" r="r" b="b"/>
            <a:pathLst>
              <a:path w="942975" h="947420">
                <a:moveTo>
                  <a:pt x="942555" y="0"/>
                </a:moveTo>
                <a:lnTo>
                  <a:pt x="894050" y="1232"/>
                </a:lnTo>
                <a:lnTo>
                  <a:pt x="846182" y="4891"/>
                </a:lnTo>
                <a:lnTo>
                  <a:pt x="799010" y="10916"/>
                </a:lnTo>
                <a:lnTo>
                  <a:pt x="752594" y="19247"/>
                </a:lnTo>
                <a:lnTo>
                  <a:pt x="706991" y="29826"/>
                </a:lnTo>
                <a:lnTo>
                  <a:pt x="662263" y="42593"/>
                </a:lnTo>
                <a:lnTo>
                  <a:pt x="618468" y="57488"/>
                </a:lnTo>
                <a:lnTo>
                  <a:pt x="575664" y="74451"/>
                </a:lnTo>
                <a:lnTo>
                  <a:pt x="533912" y="93424"/>
                </a:lnTo>
                <a:lnTo>
                  <a:pt x="493271" y="114346"/>
                </a:lnTo>
                <a:lnTo>
                  <a:pt x="453800" y="137159"/>
                </a:lnTo>
                <a:lnTo>
                  <a:pt x="415557" y="161801"/>
                </a:lnTo>
                <a:lnTo>
                  <a:pt x="378603" y="188215"/>
                </a:lnTo>
                <a:lnTo>
                  <a:pt x="342997" y="216341"/>
                </a:lnTo>
                <a:lnTo>
                  <a:pt x="308797" y="246118"/>
                </a:lnTo>
                <a:lnTo>
                  <a:pt x="276063" y="277488"/>
                </a:lnTo>
                <a:lnTo>
                  <a:pt x="244854" y="310391"/>
                </a:lnTo>
                <a:lnTo>
                  <a:pt x="215229" y="344767"/>
                </a:lnTo>
                <a:lnTo>
                  <a:pt x="187248" y="380557"/>
                </a:lnTo>
                <a:lnTo>
                  <a:pt x="160970" y="417702"/>
                </a:lnTo>
                <a:lnTo>
                  <a:pt x="136453" y="456141"/>
                </a:lnTo>
                <a:lnTo>
                  <a:pt x="113758" y="495816"/>
                </a:lnTo>
                <a:lnTo>
                  <a:pt x="92943" y="536666"/>
                </a:lnTo>
                <a:lnTo>
                  <a:pt x="74068" y="578633"/>
                </a:lnTo>
                <a:lnTo>
                  <a:pt x="57192" y="621656"/>
                </a:lnTo>
                <a:lnTo>
                  <a:pt x="42374" y="665676"/>
                </a:lnTo>
                <a:lnTo>
                  <a:pt x="29673" y="710634"/>
                </a:lnTo>
                <a:lnTo>
                  <a:pt x="19148" y="756471"/>
                </a:lnTo>
                <a:lnTo>
                  <a:pt x="10860" y="803126"/>
                </a:lnTo>
                <a:lnTo>
                  <a:pt x="4866" y="850540"/>
                </a:lnTo>
                <a:lnTo>
                  <a:pt x="1226" y="898653"/>
                </a:lnTo>
                <a:lnTo>
                  <a:pt x="0" y="947407"/>
                </a:lnTo>
                <a:lnTo>
                  <a:pt x="942555" y="944930"/>
                </a:lnTo>
                <a:lnTo>
                  <a:pt x="94255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133419" y="85556"/>
            <a:ext cx="936454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820000"/>
                </a:solidFill>
                <a:latin typeface="Calibri Light" panose="020F0302020204030204"/>
                <a:cs typeface="Arial" panose="020B0604020202020204" pitchFamily="34" charset="0"/>
              </a:rPr>
              <a:t>Recommendations on US-Africa relations post-2025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457" y="1377966"/>
            <a:ext cx="112382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AGOA should be extended permanently, or at least for the next decade (as proposed by UNCTAD)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AGOA beneficiaries should be allowed to cumulate(</a:t>
            </a:r>
            <a:r>
              <a:rPr lang="en-US" sz="2800" dirty="0" err="1"/>
              <a:t>RoO</a:t>
            </a:r>
            <a:r>
              <a:rPr lang="en-US" sz="2800" dirty="0"/>
              <a:t>) with North African countries across all sectors to build regional value chains and deepen implementation of the AfCFTA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US-Africa trade negotiations should be conducted regionally with the AfCFTA playing a key coordinating role so there is no misalignment or undermining of the AfCFTA agreements</a:t>
            </a:r>
          </a:p>
        </p:txBody>
      </p:sp>
    </p:spTree>
    <p:extLst>
      <p:ext uri="{BB962C8B-B14F-4D97-AF65-F5344CB8AC3E}">
        <p14:creationId xmlns:p14="http://schemas.microsoft.com/office/powerpoint/2010/main" val="40041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5228713" y="7313303"/>
            <a:ext cx="2381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bg1"/>
                </a:solidFill>
                <a:latin typeface="Lucida Sans"/>
                <a:ea typeface="+mn-ea"/>
                <a:cs typeface="Lucida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ZA" sz="1000" b="1" i="0" u="none" strike="noStrike" kern="1200" cap="none" spc="-65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000" b="1" i="0" u="none" strike="noStrike" kern="1200" cap="none" spc="-5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ea typeface="+mn-ea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1436D3-9ED8-CA9E-E9A2-26B2FE20994A}"/>
              </a:ext>
            </a:extLst>
          </p:cNvPr>
          <p:cNvSpPr/>
          <p:nvPr/>
        </p:nvSpPr>
        <p:spPr>
          <a:xfrm rot="10800000">
            <a:off x="10552857" y="76937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6392F4-E010-0136-C153-2427C332A13A}"/>
              </a:ext>
            </a:extLst>
          </p:cNvPr>
          <p:cNvSpPr/>
          <p:nvPr/>
        </p:nvSpPr>
        <p:spPr>
          <a:xfrm rot="10800000">
            <a:off x="10552857" y="289552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BEC9D27-160B-3556-0374-A6BF0899989B}"/>
              </a:ext>
            </a:extLst>
          </p:cNvPr>
          <p:cNvSpPr/>
          <p:nvPr/>
        </p:nvSpPr>
        <p:spPr>
          <a:xfrm rot="10800000">
            <a:off x="10552857" y="502179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744B05D-19A2-53AA-7249-F3A25B89941D}"/>
              </a:ext>
            </a:extLst>
          </p:cNvPr>
          <p:cNvSpPr/>
          <p:nvPr/>
        </p:nvSpPr>
        <p:spPr>
          <a:xfrm rot="10800000">
            <a:off x="10552857" y="714782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2213F557-EC4A-5D5C-D97B-23A416AC1A35}"/>
              </a:ext>
            </a:extLst>
          </p:cNvPr>
          <p:cNvSpPr/>
          <p:nvPr/>
        </p:nvSpPr>
        <p:spPr>
          <a:xfrm>
            <a:off x="11336909" y="5998879"/>
            <a:ext cx="855091" cy="859121"/>
          </a:xfrm>
          <a:custGeom>
            <a:avLst/>
            <a:gdLst/>
            <a:ahLst/>
            <a:cxnLst/>
            <a:rect l="l" t="t" r="r" b="b"/>
            <a:pathLst>
              <a:path w="942975" h="947420">
                <a:moveTo>
                  <a:pt x="942555" y="0"/>
                </a:moveTo>
                <a:lnTo>
                  <a:pt x="894050" y="1232"/>
                </a:lnTo>
                <a:lnTo>
                  <a:pt x="846182" y="4891"/>
                </a:lnTo>
                <a:lnTo>
                  <a:pt x="799010" y="10916"/>
                </a:lnTo>
                <a:lnTo>
                  <a:pt x="752594" y="19247"/>
                </a:lnTo>
                <a:lnTo>
                  <a:pt x="706991" y="29826"/>
                </a:lnTo>
                <a:lnTo>
                  <a:pt x="662263" y="42593"/>
                </a:lnTo>
                <a:lnTo>
                  <a:pt x="618468" y="57488"/>
                </a:lnTo>
                <a:lnTo>
                  <a:pt x="575664" y="74451"/>
                </a:lnTo>
                <a:lnTo>
                  <a:pt x="533912" y="93424"/>
                </a:lnTo>
                <a:lnTo>
                  <a:pt x="493271" y="114346"/>
                </a:lnTo>
                <a:lnTo>
                  <a:pt x="453800" y="137159"/>
                </a:lnTo>
                <a:lnTo>
                  <a:pt x="415557" y="161801"/>
                </a:lnTo>
                <a:lnTo>
                  <a:pt x="378603" y="188215"/>
                </a:lnTo>
                <a:lnTo>
                  <a:pt x="342997" y="216341"/>
                </a:lnTo>
                <a:lnTo>
                  <a:pt x="308797" y="246118"/>
                </a:lnTo>
                <a:lnTo>
                  <a:pt x="276063" y="277488"/>
                </a:lnTo>
                <a:lnTo>
                  <a:pt x="244854" y="310391"/>
                </a:lnTo>
                <a:lnTo>
                  <a:pt x="215229" y="344767"/>
                </a:lnTo>
                <a:lnTo>
                  <a:pt x="187248" y="380557"/>
                </a:lnTo>
                <a:lnTo>
                  <a:pt x="160970" y="417702"/>
                </a:lnTo>
                <a:lnTo>
                  <a:pt x="136453" y="456141"/>
                </a:lnTo>
                <a:lnTo>
                  <a:pt x="113758" y="495816"/>
                </a:lnTo>
                <a:lnTo>
                  <a:pt x="92943" y="536666"/>
                </a:lnTo>
                <a:lnTo>
                  <a:pt x="74068" y="578633"/>
                </a:lnTo>
                <a:lnTo>
                  <a:pt x="57192" y="621656"/>
                </a:lnTo>
                <a:lnTo>
                  <a:pt x="42374" y="665676"/>
                </a:lnTo>
                <a:lnTo>
                  <a:pt x="29673" y="710634"/>
                </a:lnTo>
                <a:lnTo>
                  <a:pt x="19148" y="756471"/>
                </a:lnTo>
                <a:lnTo>
                  <a:pt x="10860" y="803126"/>
                </a:lnTo>
                <a:lnTo>
                  <a:pt x="4866" y="850540"/>
                </a:lnTo>
                <a:lnTo>
                  <a:pt x="1226" y="898653"/>
                </a:lnTo>
                <a:lnTo>
                  <a:pt x="0" y="947407"/>
                </a:lnTo>
                <a:lnTo>
                  <a:pt x="942555" y="944930"/>
                </a:lnTo>
                <a:lnTo>
                  <a:pt x="94255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33305" y="112789"/>
            <a:ext cx="1090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820000"/>
                </a:solidFill>
                <a:latin typeface="Calibri Light" panose="020F0302020204030204"/>
                <a:cs typeface="Arial" panose="020B0604020202020204" pitchFamily="34" charset="0"/>
              </a:rPr>
              <a:t>Recommendations on US-Africa relations post-2025</a:t>
            </a:r>
            <a:endParaRPr lang="en-ZA" sz="4000" b="1" dirty="0">
              <a:solidFill>
                <a:srgbClr val="82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A5F2383-27FB-0D67-2BF4-3A092A0B3D60}"/>
              </a:ext>
            </a:extLst>
          </p:cNvPr>
          <p:cNvSpPr/>
          <p:nvPr/>
        </p:nvSpPr>
        <p:spPr>
          <a:xfrm rot="16200000">
            <a:off x="-107483" y="6275271"/>
            <a:ext cx="587911" cy="306335"/>
          </a:xfrm>
          <a:custGeom>
            <a:avLst/>
            <a:gdLst/>
            <a:ahLst/>
            <a:cxnLst/>
            <a:rect l="l" t="t" r="r" b="b"/>
            <a:pathLst>
              <a:path w="648334" h="337819">
                <a:moveTo>
                  <a:pt x="323926" y="0"/>
                </a:moveTo>
                <a:lnTo>
                  <a:pt x="0" y="337718"/>
                </a:lnTo>
                <a:lnTo>
                  <a:pt x="647852" y="337718"/>
                </a:lnTo>
                <a:lnTo>
                  <a:pt x="323926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AD1F9-9FC1-1243-56BB-8C1C426AFE08}"/>
              </a:ext>
            </a:extLst>
          </p:cNvPr>
          <p:cNvSpPr txBox="1"/>
          <p:nvPr/>
        </p:nvSpPr>
        <p:spPr>
          <a:xfrm>
            <a:off x="186472" y="1102403"/>
            <a:ext cx="116954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AGOA </a:t>
            </a:r>
            <a:r>
              <a:rPr lang="en-US" sz="4000" dirty="0" err="1"/>
              <a:t>RoO</a:t>
            </a:r>
            <a:r>
              <a:rPr lang="en-US" sz="4000" dirty="0"/>
              <a:t> should be made more flexible from the current 35% value added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Some products currently excluded such as agriculture and food products should be included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High tariffs imposed on AGOA beneficiary countries such as in </a:t>
            </a:r>
            <a:r>
              <a:rPr lang="en-US" sz="4000" dirty="0" err="1"/>
              <a:t>Aluminium</a:t>
            </a:r>
            <a:r>
              <a:rPr lang="en-US" sz="4000" dirty="0"/>
              <a:t> and Steel (Sec 232) should be removed</a:t>
            </a:r>
          </a:p>
        </p:txBody>
      </p:sp>
    </p:spTree>
    <p:extLst>
      <p:ext uri="{BB962C8B-B14F-4D97-AF65-F5344CB8AC3E}">
        <p14:creationId xmlns:p14="http://schemas.microsoft.com/office/powerpoint/2010/main" val="13114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61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652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5446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4368" y="6512509"/>
            <a:ext cx="67371" cy="345491"/>
          </a:xfrm>
          <a:custGeom>
            <a:avLst/>
            <a:gdLst/>
            <a:ahLst/>
            <a:cxnLst/>
            <a:rect l="l" t="t" r="r" b="b"/>
            <a:pathLst>
              <a:path w="74295" h="381000">
                <a:moveTo>
                  <a:pt x="74180" y="0"/>
                </a:moveTo>
                <a:lnTo>
                  <a:pt x="0" y="0"/>
                </a:lnTo>
                <a:lnTo>
                  <a:pt x="0" y="381000"/>
                </a:lnTo>
                <a:lnTo>
                  <a:pt x="74180" y="381000"/>
                </a:lnTo>
                <a:lnTo>
                  <a:pt x="74180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0361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21439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252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528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635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744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0202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1269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35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52367" y="421246"/>
            <a:ext cx="4503802" cy="10110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lvl="0" indent="0" algn="just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1" u="none" strike="noStrike" kern="1200" cap="none" spc="-32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11516" marR="4607" lvl="0" indent="0" algn="l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1" u="none" strike="noStrike" kern="1200" cap="none" spc="-32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11516" marR="4607" lvl="0" indent="0" algn="just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-32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  <a:p>
            <a:pPr marL="11516" marR="4607" lvl="0" indent="0" algn="just" defTabSz="457200" rtl="0" eaLnBrk="1" fontAlgn="auto" latinLnBrk="0" hangingPunct="1">
              <a:lnSpc>
                <a:spcPct val="121200"/>
              </a:lnSpc>
              <a:spcBef>
                <a:spcPts val="7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Gotham Book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74C4DC0C-D113-4319-B20D-B965780602BE}"/>
              </a:ext>
            </a:extLst>
          </p:cNvPr>
          <p:cNvSpPr/>
          <p:nvPr/>
        </p:nvSpPr>
        <p:spPr>
          <a:xfrm rot="5400000">
            <a:off x="11410718" y="6229494"/>
            <a:ext cx="445108" cy="811904"/>
          </a:xfrm>
          <a:custGeom>
            <a:avLst/>
            <a:gdLst/>
            <a:ahLst/>
            <a:cxnLst/>
            <a:rect l="l" t="t" r="r" b="b"/>
            <a:pathLst>
              <a:path w="490854" h="895350">
                <a:moveTo>
                  <a:pt x="447636" y="895286"/>
                </a:moveTo>
                <a:lnTo>
                  <a:pt x="490410" y="892975"/>
                </a:lnTo>
              </a:path>
              <a:path w="490854" h="895350">
                <a:moveTo>
                  <a:pt x="490410" y="2311"/>
                </a:moveTo>
                <a:lnTo>
                  <a:pt x="447636" y="0"/>
                </a:lnTo>
                <a:lnTo>
                  <a:pt x="398931" y="2631"/>
                </a:lnTo>
                <a:lnTo>
                  <a:pt x="351728" y="10343"/>
                </a:lnTo>
                <a:lnTo>
                  <a:pt x="306302" y="22859"/>
                </a:lnTo>
                <a:lnTo>
                  <a:pt x="262928" y="39904"/>
                </a:lnTo>
                <a:lnTo>
                  <a:pt x="221883" y="61204"/>
                </a:lnTo>
                <a:lnTo>
                  <a:pt x="183440" y="86483"/>
                </a:lnTo>
                <a:lnTo>
                  <a:pt x="147876" y="115466"/>
                </a:lnTo>
                <a:lnTo>
                  <a:pt x="115465" y="147878"/>
                </a:lnTo>
                <a:lnTo>
                  <a:pt x="86482" y="183443"/>
                </a:lnTo>
                <a:lnTo>
                  <a:pt x="61204" y="221886"/>
                </a:lnTo>
                <a:lnTo>
                  <a:pt x="39904" y="262933"/>
                </a:lnTo>
                <a:lnTo>
                  <a:pt x="22859" y="306308"/>
                </a:lnTo>
                <a:lnTo>
                  <a:pt x="10343" y="351736"/>
                </a:lnTo>
                <a:lnTo>
                  <a:pt x="2631" y="398941"/>
                </a:lnTo>
                <a:lnTo>
                  <a:pt x="0" y="447649"/>
                </a:lnTo>
                <a:lnTo>
                  <a:pt x="2631" y="496355"/>
                </a:lnTo>
                <a:lnTo>
                  <a:pt x="10343" y="543558"/>
                </a:lnTo>
                <a:lnTo>
                  <a:pt x="22859" y="588984"/>
                </a:lnTo>
                <a:lnTo>
                  <a:pt x="39904" y="632357"/>
                </a:lnTo>
                <a:lnTo>
                  <a:pt x="61204" y="673403"/>
                </a:lnTo>
                <a:lnTo>
                  <a:pt x="86482" y="711845"/>
                </a:lnTo>
                <a:lnTo>
                  <a:pt x="115465" y="747410"/>
                </a:lnTo>
                <a:lnTo>
                  <a:pt x="147876" y="779821"/>
                </a:lnTo>
                <a:lnTo>
                  <a:pt x="183440" y="808803"/>
                </a:lnTo>
                <a:lnTo>
                  <a:pt x="221883" y="834082"/>
                </a:lnTo>
                <a:lnTo>
                  <a:pt x="262928" y="855381"/>
                </a:lnTo>
                <a:lnTo>
                  <a:pt x="306302" y="872427"/>
                </a:lnTo>
                <a:lnTo>
                  <a:pt x="351728" y="884943"/>
                </a:lnTo>
                <a:lnTo>
                  <a:pt x="398931" y="892654"/>
                </a:lnTo>
                <a:lnTo>
                  <a:pt x="447636" y="895286"/>
                </a:lnTo>
              </a:path>
            </a:pathLst>
          </a:custGeom>
          <a:ln w="148285">
            <a:solidFill>
              <a:srgbClr val="00838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5583905-93C4-CE31-4CC7-28FD9AD05936}"/>
              </a:ext>
            </a:extLst>
          </p:cNvPr>
          <p:cNvSpPr/>
          <p:nvPr/>
        </p:nvSpPr>
        <p:spPr>
          <a:xfrm rot="10800000">
            <a:off x="-187038" y="0"/>
            <a:ext cx="855091" cy="859121"/>
          </a:xfrm>
          <a:custGeom>
            <a:avLst/>
            <a:gdLst/>
            <a:ahLst/>
            <a:cxnLst/>
            <a:rect l="l" t="t" r="r" b="b"/>
            <a:pathLst>
              <a:path w="942975" h="947420">
                <a:moveTo>
                  <a:pt x="942555" y="0"/>
                </a:moveTo>
                <a:lnTo>
                  <a:pt x="894050" y="1232"/>
                </a:lnTo>
                <a:lnTo>
                  <a:pt x="846182" y="4891"/>
                </a:lnTo>
                <a:lnTo>
                  <a:pt x="799010" y="10916"/>
                </a:lnTo>
                <a:lnTo>
                  <a:pt x="752594" y="19247"/>
                </a:lnTo>
                <a:lnTo>
                  <a:pt x="706991" y="29826"/>
                </a:lnTo>
                <a:lnTo>
                  <a:pt x="662263" y="42593"/>
                </a:lnTo>
                <a:lnTo>
                  <a:pt x="618468" y="57488"/>
                </a:lnTo>
                <a:lnTo>
                  <a:pt x="575664" y="74451"/>
                </a:lnTo>
                <a:lnTo>
                  <a:pt x="533912" y="93424"/>
                </a:lnTo>
                <a:lnTo>
                  <a:pt x="493271" y="114346"/>
                </a:lnTo>
                <a:lnTo>
                  <a:pt x="453800" y="137159"/>
                </a:lnTo>
                <a:lnTo>
                  <a:pt x="415557" y="161801"/>
                </a:lnTo>
                <a:lnTo>
                  <a:pt x="378603" y="188215"/>
                </a:lnTo>
                <a:lnTo>
                  <a:pt x="342997" y="216341"/>
                </a:lnTo>
                <a:lnTo>
                  <a:pt x="308797" y="246118"/>
                </a:lnTo>
                <a:lnTo>
                  <a:pt x="276063" y="277488"/>
                </a:lnTo>
                <a:lnTo>
                  <a:pt x="244854" y="310391"/>
                </a:lnTo>
                <a:lnTo>
                  <a:pt x="215229" y="344767"/>
                </a:lnTo>
                <a:lnTo>
                  <a:pt x="187248" y="380557"/>
                </a:lnTo>
                <a:lnTo>
                  <a:pt x="160970" y="417702"/>
                </a:lnTo>
                <a:lnTo>
                  <a:pt x="136453" y="456141"/>
                </a:lnTo>
                <a:lnTo>
                  <a:pt x="113758" y="495816"/>
                </a:lnTo>
                <a:lnTo>
                  <a:pt x="92943" y="536666"/>
                </a:lnTo>
                <a:lnTo>
                  <a:pt x="74068" y="578633"/>
                </a:lnTo>
                <a:lnTo>
                  <a:pt x="57192" y="621656"/>
                </a:lnTo>
                <a:lnTo>
                  <a:pt x="42374" y="665676"/>
                </a:lnTo>
                <a:lnTo>
                  <a:pt x="29673" y="710634"/>
                </a:lnTo>
                <a:lnTo>
                  <a:pt x="19148" y="756471"/>
                </a:lnTo>
                <a:lnTo>
                  <a:pt x="10860" y="803126"/>
                </a:lnTo>
                <a:lnTo>
                  <a:pt x="4866" y="850540"/>
                </a:lnTo>
                <a:lnTo>
                  <a:pt x="1226" y="898653"/>
                </a:lnTo>
                <a:lnTo>
                  <a:pt x="0" y="947407"/>
                </a:lnTo>
                <a:lnTo>
                  <a:pt x="942555" y="944930"/>
                </a:lnTo>
                <a:lnTo>
                  <a:pt x="942555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622875" y="143105"/>
            <a:ext cx="1156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820000"/>
                </a:solidFill>
                <a:latin typeface="Calibri Light" panose="020F0302020204030204"/>
                <a:cs typeface="Arial" panose="020B0604020202020204" pitchFamily="34" charset="0"/>
              </a:rPr>
              <a:t>US should recognize AfCFTA as a key negotiating partner </a:t>
            </a:r>
            <a:endParaRPr lang="en-ZA" sz="4000" b="1" dirty="0">
              <a:solidFill>
                <a:srgbClr val="82000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FD82CB0-A8E5-B837-AE4D-3CEC5653220A}"/>
              </a:ext>
            </a:extLst>
          </p:cNvPr>
          <p:cNvSpPr txBox="1">
            <a:spLocks/>
          </p:cNvSpPr>
          <p:nvPr/>
        </p:nvSpPr>
        <p:spPr>
          <a:xfrm>
            <a:off x="240507" y="737647"/>
            <a:ext cx="11563565" cy="5517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6FB92EC-F962-4675-A576-0C0B0BA83E10}"/>
              </a:ext>
            </a:extLst>
          </p:cNvPr>
          <p:cNvSpPr txBox="1">
            <a:spLocks/>
          </p:cNvSpPr>
          <p:nvPr/>
        </p:nvSpPr>
        <p:spPr>
          <a:xfrm>
            <a:off x="143125" y="1090247"/>
            <a:ext cx="11930887" cy="5767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2DEABDF-7266-CC5F-DCE9-796DCF48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928EBB-DF44-79BF-3CD9-E1DBB2731C4C}"/>
              </a:ext>
            </a:extLst>
          </p:cNvPr>
          <p:cNvSpPr txBox="1">
            <a:spLocks/>
          </p:cNvSpPr>
          <p:nvPr/>
        </p:nvSpPr>
        <p:spPr>
          <a:xfrm>
            <a:off x="240506" y="1010346"/>
            <a:ext cx="11563565" cy="5286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US should change the composition of AGOA in line with its own recognition of the need to modernize its views of Africa to adopt a whole of Africa approach!</a:t>
            </a:r>
          </a:p>
          <a:p>
            <a:r>
              <a:rPr lang="en-US" sz="6000" dirty="0"/>
              <a:t>“address the artificial bureaucratic division between North Africa and sub-Saharan Africa”.</a:t>
            </a:r>
          </a:p>
          <a:p>
            <a:r>
              <a:rPr lang="en-US" sz="6000" dirty="0"/>
              <a:t>US – AfCFTA cooperation agreements should prioritize the implementation of the AfCFTA </a:t>
            </a:r>
          </a:p>
          <a:p>
            <a:r>
              <a:rPr lang="en-US" sz="6000" dirty="0"/>
              <a:t>US should Increase Public and Private sector Investment to build Regional Value Chains in the following sectors: Textiles, Pharmaceuticals, Autos, Logistics infrastructure, Renewable energy, Agro-processing, critical minerals processing and beneficiation and the digital economy.</a:t>
            </a:r>
          </a:p>
          <a:p>
            <a:endParaRPr lang="en-US" sz="60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4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35F80-6FEB-FBAF-3D56-85F5F8D2B163}"/>
              </a:ext>
            </a:extLst>
          </p:cNvPr>
          <p:cNvSpPr txBox="1"/>
          <p:nvPr/>
        </p:nvSpPr>
        <p:spPr>
          <a:xfrm>
            <a:off x="186813" y="141229"/>
            <a:ext cx="1184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8A0000"/>
                </a:solidFill>
                <a:latin typeface="+mj-lt"/>
                <a:ea typeface="+mj-ea"/>
                <a:cs typeface="Arial" panose="020B0604020202020204" pitchFamily="34" charset="0"/>
              </a:rPr>
              <a:t>SSA countries exports into the US</a:t>
            </a:r>
            <a:endParaRPr lang="ko-KR" altLang="en-US" sz="4000" b="1" dirty="0">
              <a:solidFill>
                <a:srgbClr val="8A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4F9A73E-CE47-CF25-C3FD-4437B2C454F8}"/>
              </a:ext>
            </a:extLst>
          </p:cNvPr>
          <p:cNvSpPr/>
          <p:nvPr/>
        </p:nvSpPr>
        <p:spPr>
          <a:xfrm>
            <a:off x="10012526" y="764893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43C89E8-CF44-54E7-0C2A-8880FC6DFB44}"/>
              </a:ext>
            </a:extLst>
          </p:cNvPr>
          <p:cNvSpPr/>
          <p:nvPr/>
        </p:nvSpPr>
        <p:spPr>
          <a:xfrm>
            <a:off x="10012526" y="146239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54E9586-FBD7-5B72-3471-2F0A83EA6DEF}"/>
              </a:ext>
            </a:extLst>
          </p:cNvPr>
          <p:cNvSpPr/>
          <p:nvPr/>
        </p:nvSpPr>
        <p:spPr>
          <a:xfrm>
            <a:off x="10012526" y="358866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BAE1823-74C2-9AA3-915F-EE34F8A15EA7}"/>
              </a:ext>
            </a:extLst>
          </p:cNvPr>
          <p:cNvSpPr/>
          <p:nvPr/>
        </p:nvSpPr>
        <p:spPr>
          <a:xfrm>
            <a:off x="10012526" y="571469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26FEBF36-6982-0CBF-892A-4B608F9B46AB}"/>
              </a:ext>
            </a:extLst>
          </p:cNvPr>
          <p:cNvSpPr/>
          <p:nvPr/>
        </p:nvSpPr>
        <p:spPr>
          <a:xfrm rot="10800000">
            <a:off x="149508" y="6055306"/>
            <a:ext cx="587911" cy="306335"/>
          </a:xfrm>
          <a:custGeom>
            <a:avLst/>
            <a:gdLst/>
            <a:ahLst/>
            <a:cxnLst/>
            <a:rect l="l" t="t" r="r" b="b"/>
            <a:pathLst>
              <a:path w="648334" h="337819">
                <a:moveTo>
                  <a:pt x="647852" y="0"/>
                </a:moveTo>
                <a:lnTo>
                  <a:pt x="323926" y="337718"/>
                </a:lnTo>
                <a:lnTo>
                  <a:pt x="0" y="0"/>
                </a:lnTo>
                <a:lnTo>
                  <a:pt x="647852" y="0"/>
                </a:lnTo>
                <a:close/>
              </a:path>
            </a:pathLst>
          </a:custGeom>
          <a:solidFill>
            <a:srgbClr val="820000"/>
          </a:solidFill>
          <a:ln w="56222">
            <a:solidFill>
              <a:srgbClr val="820000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DA4F085-E5F3-BAFE-AB09-F414E3A689F1}"/>
              </a:ext>
            </a:extLst>
          </p:cNvPr>
          <p:cNvSpPr/>
          <p:nvPr/>
        </p:nvSpPr>
        <p:spPr>
          <a:xfrm rot="10800000">
            <a:off x="149508" y="6432589"/>
            <a:ext cx="587911" cy="306335"/>
          </a:xfrm>
          <a:custGeom>
            <a:avLst/>
            <a:gdLst/>
            <a:ahLst/>
            <a:cxnLst/>
            <a:rect l="l" t="t" r="r" b="b"/>
            <a:pathLst>
              <a:path w="648334" h="337819">
                <a:moveTo>
                  <a:pt x="323926" y="0"/>
                </a:moveTo>
                <a:lnTo>
                  <a:pt x="0" y="337718"/>
                </a:lnTo>
                <a:lnTo>
                  <a:pt x="647852" y="337718"/>
                </a:lnTo>
                <a:lnTo>
                  <a:pt x="323926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Shape 111">
            <a:extLst>
              <a:ext uri="{FF2B5EF4-FFF2-40B4-BE49-F238E27FC236}">
                <a16:creationId xmlns:a16="http://schemas.microsoft.com/office/drawing/2014/main" id="{70E5887F-8104-7FDC-19C6-2AC9379C3315}"/>
              </a:ext>
            </a:extLst>
          </p:cNvPr>
          <p:cNvSpPr/>
          <p:nvPr/>
        </p:nvSpPr>
        <p:spPr>
          <a:xfrm>
            <a:off x="666567" y="895532"/>
            <a:ext cx="1172207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US" sz="3600" dirty="0">
              <a:ea typeface="Avenir Book"/>
              <a:cs typeface="Avenir Book"/>
              <a:sym typeface="Avenir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450AD-2574-7E28-8EE0-3094E9E3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FB61-7FD2-4E95-A0CE-240E08AD845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B844-43F7-988A-20FF-4A3031389B4C}"/>
              </a:ext>
            </a:extLst>
          </p:cNvPr>
          <p:cNvSpPr txBox="1"/>
          <p:nvPr/>
        </p:nvSpPr>
        <p:spPr>
          <a:xfrm>
            <a:off x="443463" y="964651"/>
            <a:ext cx="111202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 20-year trend of SSA countries exports into the US reveals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less than 1% of Total US Imports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averaging less than $30 billion over the past 10 years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11E58F7-7081-5B0C-E044-3E833AF0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4" b="4880"/>
          <a:stretch/>
        </p:blipFill>
        <p:spPr>
          <a:xfrm>
            <a:off x="2038866" y="2349646"/>
            <a:ext cx="7641473" cy="42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4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5228713" y="7313303"/>
            <a:ext cx="2381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bg1"/>
                </a:solidFill>
                <a:latin typeface="Lucida Sans"/>
                <a:ea typeface="+mn-ea"/>
                <a:cs typeface="Lucida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ZA" spc="-65" smtClean="0"/>
              <a:pPr marL="38100">
                <a:spcBef>
                  <a:spcPts val="30"/>
                </a:spcBef>
              </a:pPr>
              <a:t>3</a:t>
            </a:fld>
            <a:endParaRPr spc="-59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1436D3-9ED8-CA9E-E9A2-26B2FE20994A}"/>
              </a:ext>
            </a:extLst>
          </p:cNvPr>
          <p:cNvSpPr/>
          <p:nvPr/>
        </p:nvSpPr>
        <p:spPr>
          <a:xfrm rot="10800000">
            <a:off x="10552857" y="76937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6392F4-E010-0136-C153-2427C332A13A}"/>
              </a:ext>
            </a:extLst>
          </p:cNvPr>
          <p:cNvSpPr/>
          <p:nvPr/>
        </p:nvSpPr>
        <p:spPr>
          <a:xfrm rot="10800000">
            <a:off x="10552857" y="289552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BEC9D27-160B-3556-0374-A6BF0899989B}"/>
              </a:ext>
            </a:extLst>
          </p:cNvPr>
          <p:cNvSpPr/>
          <p:nvPr/>
        </p:nvSpPr>
        <p:spPr>
          <a:xfrm rot="10800000">
            <a:off x="10552857" y="502179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744B05D-19A2-53AA-7249-F3A25B89941D}"/>
              </a:ext>
            </a:extLst>
          </p:cNvPr>
          <p:cNvSpPr/>
          <p:nvPr/>
        </p:nvSpPr>
        <p:spPr>
          <a:xfrm rot="10800000">
            <a:off x="10552857" y="714782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2213F557-EC4A-5D5C-D97B-23A416AC1A35}"/>
              </a:ext>
            </a:extLst>
          </p:cNvPr>
          <p:cNvSpPr/>
          <p:nvPr/>
        </p:nvSpPr>
        <p:spPr>
          <a:xfrm>
            <a:off x="11336909" y="5998879"/>
            <a:ext cx="855091" cy="859121"/>
          </a:xfrm>
          <a:custGeom>
            <a:avLst/>
            <a:gdLst/>
            <a:ahLst/>
            <a:cxnLst/>
            <a:rect l="l" t="t" r="r" b="b"/>
            <a:pathLst>
              <a:path w="942975" h="947420">
                <a:moveTo>
                  <a:pt x="942555" y="0"/>
                </a:moveTo>
                <a:lnTo>
                  <a:pt x="894050" y="1232"/>
                </a:lnTo>
                <a:lnTo>
                  <a:pt x="846182" y="4891"/>
                </a:lnTo>
                <a:lnTo>
                  <a:pt x="799010" y="10916"/>
                </a:lnTo>
                <a:lnTo>
                  <a:pt x="752594" y="19247"/>
                </a:lnTo>
                <a:lnTo>
                  <a:pt x="706991" y="29826"/>
                </a:lnTo>
                <a:lnTo>
                  <a:pt x="662263" y="42593"/>
                </a:lnTo>
                <a:lnTo>
                  <a:pt x="618468" y="57488"/>
                </a:lnTo>
                <a:lnTo>
                  <a:pt x="575664" y="74451"/>
                </a:lnTo>
                <a:lnTo>
                  <a:pt x="533912" y="93424"/>
                </a:lnTo>
                <a:lnTo>
                  <a:pt x="493271" y="114346"/>
                </a:lnTo>
                <a:lnTo>
                  <a:pt x="453800" y="137159"/>
                </a:lnTo>
                <a:lnTo>
                  <a:pt x="415557" y="161801"/>
                </a:lnTo>
                <a:lnTo>
                  <a:pt x="378603" y="188215"/>
                </a:lnTo>
                <a:lnTo>
                  <a:pt x="342997" y="216341"/>
                </a:lnTo>
                <a:lnTo>
                  <a:pt x="308797" y="246118"/>
                </a:lnTo>
                <a:lnTo>
                  <a:pt x="276063" y="277488"/>
                </a:lnTo>
                <a:lnTo>
                  <a:pt x="244854" y="310391"/>
                </a:lnTo>
                <a:lnTo>
                  <a:pt x="215229" y="344767"/>
                </a:lnTo>
                <a:lnTo>
                  <a:pt x="187248" y="380557"/>
                </a:lnTo>
                <a:lnTo>
                  <a:pt x="160970" y="417702"/>
                </a:lnTo>
                <a:lnTo>
                  <a:pt x="136453" y="456141"/>
                </a:lnTo>
                <a:lnTo>
                  <a:pt x="113758" y="495816"/>
                </a:lnTo>
                <a:lnTo>
                  <a:pt x="92943" y="536666"/>
                </a:lnTo>
                <a:lnTo>
                  <a:pt x="74068" y="578633"/>
                </a:lnTo>
                <a:lnTo>
                  <a:pt x="57192" y="621656"/>
                </a:lnTo>
                <a:lnTo>
                  <a:pt x="42374" y="665676"/>
                </a:lnTo>
                <a:lnTo>
                  <a:pt x="29673" y="710634"/>
                </a:lnTo>
                <a:lnTo>
                  <a:pt x="19148" y="756471"/>
                </a:lnTo>
                <a:lnTo>
                  <a:pt x="10860" y="803126"/>
                </a:lnTo>
                <a:lnTo>
                  <a:pt x="4866" y="850540"/>
                </a:lnTo>
                <a:lnTo>
                  <a:pt x="1226" y="898653"/>
                </a:lnTo>
                <a:lnTo>
                  <a:pt x="0" y="947407"/>
                </a:lnTo>
                <a:lnTo>
                  <a:pt x="942555" y="944930"/>
                </a:lnTo>
                <a:lnTo>
                  <a:pt x="94255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152826" y="103556"/>
            <a:ext cx="1090846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defTabSz="914400">
              <a:lnSpc>
                <a:spcPct val="9000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8A0000"/>
                </a:solidFill>
                <a:latin typeface="+mj-lt"/>
                <a:ea typeface="+mj-ea"/>
                <a:cs typeface="Arial" panose="020B0604020202020204" pitchFamily="34" charset="0"/>
              </a:rPr>
              <a:t>Which SSA countries were the main AGOA beneficiaries - 2014?</a:t>
            </a:r>
            <a:endParaRPr lang="en-ZA" sz="4200" b="1" dirty="0">
              <a:solidFill>
                <a:srgbClr val="8A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AA5F2383-27FB-0D67-2BF4-3A092A0B3D60}"/>
              </a:ext>
            </a:extLst>
          </p:cNvPr>
          <p:cNvSpPr/>
          <p:nvPr/>
        </p:nvSpPr>
        <p:spPr>
          <a:xfrm rot="16200000">
            <a:off x="-107483" y="6275271"/>
            <a:ext cx="587911" cy="306335"/>
          </a:xfrm>
          <a:custGeom>
            <a:avLst/>
            <a:gdLst/>
            <a:ahLst/>
            <a:cxnLst/>
            <a:rect l="l" t="t" r="r" b="b"/>
            <a:pathLst>
              <a:path w="648334" h="337819">
                <a:moveTo>
                  <a:pt x="323926" y="0"/>
                </a:moveTo>
                <a:lnTo>
                  <a:pt x="0" y="337718"/>
                </a:lnTo>
                <a:lnTo>
                  <a:pt x="647852" y="337718"/>
                </a:lnTo>
                <a:lnTo>
                  <a:pt x="323926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AD1F9-9FC1-1243-56BB-8C1C426AFE08}"/>
              </a:ext>
            </a:extLst>
          </p:cNvPr>
          <p:cNvSpPr txBox="1"/>
          <p:nvPr/>
        </p:nvSpPr>
        <p:spPr>
          <a:xfrm>
            <a:off x="339639" y="1207434"/>
            <a:ext cx="116655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Only 7 other (than South Africa) Sub-Saharan countries exported more than $100 million to the 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Kenya ($424); Lesotho ($350 million); Ghana ($305 million); Mauritius ($280 million); Namibia ($261 million); Ethiopia ($192 million), and: Cameroon ($130 million).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Kenya, Lesotho and Mauritius have succeeded in using AGOA to expand their clothing and textile exports to the 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However, AGOA beneficiaries still represent less than 1 percent of total US imports of apparel. </a:t>
            </a:r>
          </a:p>
        </p:txBody>
      </p:sp>
    </p:spTree>
    <p:extLst>
      <p:ext uri="{BB962C8B-B14F-4D97-AF65-F5344CB8AC3E}">
        <p14:creationId xmlns:p14="http://schemas.microsoft.com/office/powerpoint/2010/main" val="2425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35F80-6FEB-FBAF-3D56-85F5F8D2B163}"/>
              </a:ext>
            </a:extLst>
          </p:cNvPr>
          <p:cNvSpPr txBox="1"/>
          <p:nvPr/>
        </p:nvSpPr>
        <p:spPr>
          <a:xfrm>
            <a:off x="186813" y="141229"/>
            <a:ext cx="1184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8A0000"/>
                </a:solidFill>
                <a:latin typeface="Calibri Light" panose="020F0302020204030204"/>
                <a:cs typeface="Arial" panose="020B0604020202020204" pitchFamily="34" charset="0"/>
              </a:rPr>
              <a:t>Which products benefitted the most?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4F9A73E-CE47-CF25-C3FD-4437B2C454F8}"/>
              </a:ext>
            </a:extLst>
          </p:cNvPr>
          <p:cNvSpPr/>
          <p:nvPr/>
        </p:nvSpPr>
        <p:spPr>
          <a:xfrm>
            <a:off x="10012526" y="764893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43C89E8-CF44-54E7-0C2A-8880FC6DFB44}"/>
              </a:ext>
            </a:extLst>
          </p:cNvPr>
          <p:cNvSpPr/>
          <p:nvPr/>
        </p:nvSpPr>
        <p:spPr>
          <a:xfrm>
            <a:off x="10012526" y="146239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54E9586-FBD7-5B72-3471-2F0A83EA6DEF}"/>
              </a:ext>
            </a:extLst>
          </p:cNvPr>
          <p:cNvSpPr/>
          <p:nvPr/>
        </p:nvSpPr>
        <p:spPr>
          <a:xfrm>
            <a:off x="10012526" y="358866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BAE1823-74C2-9AA3-915F-EE34F8A15EA7}"/>
              </a:ext>
            </a:extLst>
          </p:cNvPr>
          <p:cNvSpPr/>
          <p:nvPr/>
        </p:nvSpPr>
        <p:spPr>
          <a:xfrm>
            <a:off x="10012526" y="571469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26FEBF36-6982-0CBF-892A-4B608F9B46AB}"/>
              </a:ext>
            </a:extLst>
          </p:cNvPr>
          <p:cNvSpPr/>
          <p:nvPr/>
        </p:nvSpPr>
        <p:spPr>
          <a:xfrm rot="10800000">
            <a:off x="149508" y="6055306"/>
            <a:ext cx="587911" cy="306335"/>
          </a:xfrm>
          <a:custGeom>
            <a:avLst/>
            <a:gdLst/>
            <a:ahLst/>
            <a:cxnLst/>
            <a:rect l="l" t="t" r="r" b="b"/>
            <a:pathLst>
              <a:path w="648334" h="337819">
                <a:moveTo>
                  <a:pt x="647852" y="0"/>
                </a:moveTo>
                <a:lnTo>
                  <a:pt x="323926" y="337718"/>
                </a:lnTo>
                <a:lnTo>
                  <a:pt x="0" y="0"/>
                </a:lnTo>
                <a:lnTo>
                  <a:pt x="647852" y="0"/>
                </a:lnTo>
                <a:close/>
              </a:path>
            </a:pathLst>
          </a:custGeom>
          <a:solidFill>
            <a:srgbClr val="820000"/>
          </a:solidFill>
          <a:ln w="56222">
            <a:solidFill>
              <a:srgbClr val="82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DA4F085-E5F3-BAFE-AB09-F414E3A689F1}"/>
              </a:ext>
            </a:extLst>
          </p:cNvPr>
          <p:cNvSpPr/>
          <p:nvPr/>
        </p:nvSpPr>
        <p:spPr>
          <a:xfrm rot="10800000">
            <a:off x="149508" y="6432589"/>
            <a:ext cx="587911" cy="306335"/>
          </a:xfrm>
          <a:custGeom>
            <a:avLst/>
            <a:gdLst/>
            <a:ahLst/>
            <a:cxnLst/>
            <a:rect l="l" t="t" r="r" b="b"/>
            <a:pathLst>
              <a:path w="648334" h="337819">
                <a:moveTo>
                  <a:pt x="323926" y="0"/>
                </a:moveTo>
                <a:lnTo>
                  <a:pt x="0" y="337718"/>
                </a:lnTo>
                <a:lnTo>
                  <a:pt x="647852" y="337718"/>
                </a:lnTo>
                <a:lnTo>
                  <a:pt x="323926" y="0"/>
                </a:lnTo>
                <a:close/>
              </a:path>
            </a:pathLst>
          </a:custGeom>
          <a:solidFill>
            <a:srgbClr val="820000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11">
            <a:extLst>
              <a:ext uri="{FF2B5EF4-FFF2-40B4-BE49-F238E27FC236}">
                <a16:creationId xmlns:a16="http://schemas.microsoft.com/office/drawing/2014/main" id="{70E5887F-8104-7FDC-19C6-2AC9379C3315}"/>
              </a:ext>
            </a:extLst>
          </p:cNvPr>
          <p:cNvSpPr/>
          <p:nvPr/>
        </p:nvSpPr>
        <p:spPr>
          <a:xfrm>
            <a:off x="666567" y="895532"/>
            <a:ext cx="1172207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E72"/>
              </a:solidFill>
              <a:effectLst/>
              <a:uLnTx/>
              <a:uFillTx/>
              <a:latin typeface="Calibri" panose="020F0502020204030204"/>
              <a:ea typeface="Avenir Book"/>
              <a:cs typeface="Avenir Book"/>
              <a:sym typeface="Avenir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450AD-2574-7E28-8EE0-3094E9E3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B844-43F7-988A-20FF-4A3031389B4C}"/>
              </a:ext>
            </a:extLst>
          </p:cNvPr>
          <p:cNvSpPr txBox="1"/>
          <p:nvPr/>
        </p:nvSpPr>
        <p:spPr>
          <a:xfrm>
            <a:off x="9701566" y="2639751"/>
            <a:ext cx="24904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Vehicles from SA was the biggest export product!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54E217A3-2EB7-ED26-8FD1-BA618B1BA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40" y="1120221"/>
            <a:ext cx="8490754" cy="55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35F80-6FEB-FBAF-3D56-85F5F8D2B163}"/>
              </a:ext>
            </a:extLst>
          </p:cNvPr>
          <p:cNvSpPr txBox="1"/>
          <p:nvPr/>
        </p:nvSpPr>
        <p:spPr>
          <a:xfrm>
            <a:off x="186813" y="141229"/>
            <a:ext cx="1184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Which sectors benefitted the most?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4F9A73E-CE47-CF25-C3FD-4437B2C454F8}"/>
              </a:ext>
            </a:extLst>
          </p:cNvPr>
          <p:cNvSpPr/>
          <p:nvPr/>
        </p:nvSpPr>
        <p:spPr>
          <a:xfrm>
            <a:off x="10012526" y="764893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43C89E8-CF44-54E7-0C2A-8880FC6DFB44}"/>
              </a:ext>
            </a:extLst>
          </p:cNvPr>
          <p:cNvSpPr/>
          <p:nvPr/>
        </p:nvSpPr>
        <p:spPr>
          <a:xfrm>
            <a:off x="10012526" y="146239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54E9586-FBD7-5B72-3471-2F0A83EA6DEF}"/>
              </a:ext>
            </a:extLst>
          </p:cNvPr>
          <p:cNvSpPr/>
          <p:nvPr/>
        </p:nvSpPr>
        <p:spPr>
          <a:xfrm>
            <a:off x="10012526" y="358866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BAE1823-74C2-9AA3-915F-EE34F8A15EA7}"/>
              </a:ext>
            </a:extLst>
          </p:cNvPr>
          <p:cNvSpPr/>
          <p:nvPr/>
        </p:nvSpPr>
        <p:spPr>
          <a:xfrm>
            <a:off x="10012526" y="571469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11">
            <a:extLst>
              <a:ext uri="{FF2B5EF4-FFF2-40B4-BE49-F238E27FC236}">
                <a16:creationId xmlns:a16="http://schemas.microsoft.com/office/drawing/2014/main" id="{70E5887F-8104-7FDC-19C6-2AC9379C3315}"/>
              </a:ext>
            </a:extLst>
          </p:cNvPr>
          <p:cNvSpPr/>
          <p:nvPr/>
        </p:nvSpPr>
        <p:spPr>
          <a:xfrm>
            <a:off x="666567" y="895532"/>
            <a:ext cx="11722078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>
              <a:defRPr sz="1400">
                <a:solidFill>
                  <a:srgbClr val="003E7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E72"/>
              </a:solidFill>
              <a:effectLst/>
              <a:uLnTx/>
              <a:uFillTx/>
              <a:latin typeface="Calibri" panose="020F0502020204030204"/>
              <a:ea typeface="Avenir Book"/>
              <a:cs typeface="Avenir Book"/>
              <a:sym typeface="Avenir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450AD-2574-7E28-8EE0-3094E9E3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B844-43F7-988A-20FF-4A3031389B4C}"/>
              </a:ext>
            </a:extLst>
          </p:cNvPr>
          <p:cNvSpPr txBox="1"/>
          <p:nvPr/>
        </p:nvSpPr>
        <p:spPr>
          <a:xfrm>
            <a:off x="9701566" y="2639751"/>
            <a:ext cx="24904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Textiles and Apparel – benefits the most!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558FBC4F-FD80-5470-011A-E158DCE8E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859903"/>
            <a:ext cx="9514753" cy="58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0EE35D0-4585-4535-908B-46A362B789C9}"/>
              </a:ext>
            </a:extLst>
          </p:cNvPr>
          <p:cNvSpPr/>
          <p:nvPr/>
        </p:nvSpPr>
        <p:spPr>
          <a:xfrm>
            <a:off x="274365" y="83877"/>
            <a:ext cx="11818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8A0000"/>
                </a:solidFill>
                <a:latin typeface="Calibri Light" panose="020F0302020204030204"/>
                <a:cs typeface="Arial" panose="020B0604020202020204" pitchFamily="34" charset="0"/>
              </a:rPr>
              <a:t>Most SSA Exports of Apparel go to the USA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6301FF3-AD54-7695-6089-DDBDF16B6EAD}"/>
              </a:ext>
            </a:extLst>
          </p:cNvPr>
          <p:cNvSpPr/>
          <p:nvPr/>
        </p:nvSpPr>
        <p:spPr>
          <a:xfrm>
            <a:off x="1151861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F4AF34C-AD1B-7315-CB23-455F203F0893}"/>
              </a:ext>
            </a:extLst>
          </p:cNvPr>
          <p:cNvSpPr/>
          <p:nvPr/>
        </p:nvSpPr>
        <p:spPr>
          <a:xfrm>
            <a:off x="1168752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64C647E-81A6-D6C6-3AFD-138A674D3DC1}"/>
              </a:ext>
            </a:extLst>
          </p:cNvPr>
          <p:cNvSpPr/>
          <p:nvPr/>
        </p:nvSpPr>
        <p:spPr>
          <a:xfrm>
            <a:off x="11856446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3EB24087-BCE5-1858-8CD8-DEB184A4D5E8}"/>
              </a:ext>
            </a:extLst>
          </p:cNvPr>
          <p:cNvSpPr/>
          <p:nvPr/>
        </p:nvSpPr>
        <p:spPr>
          <a:xfrm>
            <a:off x="12025368" y="6512509"/>
            <a:ext cx="67371" cy="345491"/>
          </a:xfrm>
          <a:custGeom>
            <a:avLst/>
            <a:gdLst/>
            <a:ahLst/>
            <a:cxnLst/>
            <a:rect l="l" t="t" r="r" b="b"/>
            <a:pathLst>
              <a:path w="74295" h="381000">
                <a:moveTo>
                  <a:pt x="74180" y="0"/>
                </a:moveTo>
                <a:lnTo>
                  <a:pt x="0" y="0"/>
                </a:lnTo>
                <a:lnTo>
                  <a:pt x="0" y="381000"/>
                </a:lnTo>
                <a:lnTo>
                  <a:pt x="74180" y="381000"/>
                </a:lnTo>
                <a:lnTo>
                  <a:pt x="74180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872ADE-7213-DEBA-A238-726B4201C35E}"/>
              </a:ext>
            </a:extLst>
          </p:cNvPr>
          <p:cNvSpPr/>
          <p:nvPr/>
        </p:nvSpPr>
        <p:spPr>
          <a:xfrm>
            <a:off x="11351361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FD6A8E9-6477-C081-AAF7-63BE40E3079B}"/>
              </a:ext>
            </a:extLst>
          </p:cNvPr>
          <p:cNvSpPr/>
          <p:nvPr/>
        </p:nvSpPr>
        <p:spPr>
          <a:xfrm>
            <a:off x="11182439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CC525209-931A-0301-C055-D00DD339835E}"/>
              </a:ext>
            </a:extLst>
          </p:cNvPr>
          <p:cNvSpPr/>
          <p:nvPr/>
        </p:nvSpPr>
        <p:spPr>
          <a:xfrm>
            <a:off x="1101352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D4E6ADEA-9FD9-5120-EEF8-0C1EDB7EF271}"/>
              </a:ext>
            </a:extLst>
          </p:cNvPr>
          <p:cNvSpPr/>
          <p:nvPr/>
        </p:nvSpPr>
        <p:spPr>
          <a:xfrm>
            <a:off x="1084628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44E18BE5-9FA8-4128-F3D0-E0100C3510BA}"/>
              </a:ext>
            </a:extLst>
          </p:cNvPr>
          <p:cNvSpPr/>
          <p:nvPr/>
        </p:nvSpPr>
        <p:spPr>
          <a:xfrm>
            <a:off x="1067735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0703A22-9B4A-73C5-BD84-AD502AF847B3}"/>
              </a:ext>
            </a:extLst>
          </p:cNvPr>
          <p:cNvSpPr/>
          <p:nvPr/>
        </p:nvSpPr>
        <p:spPr>
          <a:xfrm>
            <a:off x="1050844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04AA50C7-C505-74F8-2E53-6E12DC0D969C}"/>
              </a:ext>
            </a:extLst>
          </p:cNvPr>
          <p:cNvSpPr/>
          <p:nvPr/>
        </p:nvSpPr>
        <p:spPr>
          <a:xfrm>
            <a:off x="10341202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CD4B5B93-44D8-14FE-9CCD-D9E3CE884A59}"/>
              </a:ext>
            </a:extLst>
          </p:cNvPr>
          <p:cNvSpPr/>
          <p:nvPr/>
        </p:nvSpPr>
        <p:spPr>
          <a:xfrm>
            <a:off x="1017226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68195F0D-29B2-3824-261B-954AA449D4C3}"/>
              </a:ext>
            </a:extLst>
          </p:cNvPr>
          <p:cNvSpPr/>
          <p:nvPr/>
        </p:nvSpPr>
        <p:spPr>
          <a:xfrm>
            <a:off x="10003357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4B561-94E3-D114-16A5-9EBA10F6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A198FCAB-78C4-90A4-E59B-536A9221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81" y="791763"/>
            <a:ext cx="9735639" cy="55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3744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0" y="6075090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0" y="6287717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0" y="6500320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00838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5228713" y="7313303"/>
            <a:ext cx="23812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bg1"/>
                </a:solidFill>
                <a:latin typeface="Lucida Sans"/>
                <a:ea typeface="+mn-ea"/>
                <a:cs typeface="Lucida San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ZA" spc="-65" smtClean="0"/>
              <a:pPr marL="38100">
                <a:spcBef>
                  <a:spcPts val="30"/>
                </a:spcBef>
              </a:pPr>
              <a:t>7</a:t>
            </a:fld>
            <a:endParaRPr spc="-59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1436D3-9ED8-CA9E-E9A2-26B2FE20994A}"/>
              </a:ext>
            </a:extLst>
          </p:cNvPr>
          <p:cNvSpPr/>
          <p:nvPr/>
        </p:nvSpPr>
        <p:spPr>
          <a:xfrm rot="10800000">
            <a:off x="10012526" y="160065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6392F4-E010-0136-C153-2427C332A13A}"/>
              </a:ext>
            </a:extLst>
          </p:cNvPr>
          <p:cNvSpPr/>
          <p:nvPr/>
        </p:nvSpPr>
        <p:spPr>
          <a:xfrm rot="10800000">
            <a:off x="10012526" y="372680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BEC9D27-160B-3556-0374-A6BF0899989B}"/>
              </a:ext>
            </a:extLst>
          </p:cNvPr>
          <p:cNvSpPr/>
          <p:nvPr/>
        </p:nvSpPr>
        <p:spPr>
          <a:xfrm rot="10800000">
            <a:off x="10012526" y="585307"/>
            <a:ext cx="2179474" cy="95010"/>
          </a:xfrm>
          <a:custGeom>
            <a:avLst/>
            <a:gdLst/>
            <a:ahLst/>
            <a:cxnLst/>
            <a:rect l="l" t="t" r="r" b="b"/>
            <a:pathLst>
              <a:path w="2403475" h="104775">
                <a:moveTo>
                  <a:pt x="2402992" y="0"/>
                </a:moveTo>
                <a:lnTo>
                  <a:pt x="0" y="0"/>
                </a:lnTo>
                <a:lnTo>
                  <a:pt x="0" y="104203"/>
                </a:lnTo>
                <a:lnTo>
                  <a:pt x="2402992" y="104203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744B05D-19A2-53AA-7249-F3A25B89941D}"/>
              </a:ext>
            </a:extLst>
          </p:cNvPr>
          <p:cNvSpPr/>
          <p:nvPr/>
        </p:nvSpPr>
        <p:spPr>
          <a:xfrm rot="10800000">
            <a:off x="10012526" y="797910"/>
            <a:ext cx="2179474" cy="88676"/>
          </a:xfrm>
          <a:custGeom>
            <a:avLst/>
            <a:gdLst/>
            <a:ahLst/>
            <a:cxnLst/>
            <a:rect l="l" t="t" r="r" b="b"/>
            <a:pathLst>
              <a:path w="2403475" h="97790">
                <a:moveTo>
                  <a:pt x="2402992" y="0"/>
                </a:moveTo>
                <a:lnTo>
                  <a:pt x="0" y="0"/>
                </a:lnTo>
                <a:lnTo>
                  <a:pt x="0" y="97485"/>
                </a:lnTo>
                <a:lnTo>
                  <a:pt x="2402992" y="97485"/>
                </a:lnTo>
                <a:lnTo>
                  <a:pt x="2402992" y="0"/>
                </a:lnTo>
                <a:close/>
              </a:path>
            </a:pathLst>
          </a:custGeom>
          <a:solidFill>
            <a:srgbClr val="8A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2213F557-EC4A-5D5C-D97B-23A416AC1A35}"/>
              </a:ext>
            </a:extLst>
          </p:cNvPr>
          <p:cNvSpPr/>
          <p:nvPr/>
        </p:nvSpPr>
        <p:spPr>
          <a:xfrm>
            <a:off x="11336909" y="5998879"/>
            <a:ext cx="855091" cy="859121"/>
          </a:xfrm>
          <a:custGeom>
            <a:avLst/>
            <a:gdLst/>
            <a:ahLst/>
            <a:cxnLst/>
            <a:rect l="l" t="t" r="r" b="b"/>
            <a:pathLst>
              <a:path w="942975" h="947420">
                <a:moveTo>
                  <a:pt x="942555" y="0"/>
                </a:moveTo>
                <a:lnTo>
                  <a:pt x="894050" y="1232"/>
                </a:lnTo>
                <a:lnTo>
                  <a:pt x="846182" y="4891"/>
                </a:lnTo>
                <a:lnTo>
                  <a:pt x="799010" y="10916"/>
                </a:lnTo>
                <a:lnTo>
                  <a:pt x="752594" y="19247"/>
                </a:lnTo>
                <a:lnTo>
                  <a:pt x="706991" y="29826"/>
                </a:lnTo>
                <a:lnTo>
                  <a:pt x="662263" y="42593"/>
                </a:lnTo>
                <a:lnTo>
                  <a:pt x="618468" y="57488"/>
                </a:lnTo>
                <a:lnTo>
                  <a:pt x="575664" y="74451"/>
                </a:lnTo>
                <a:lnTo>
                  <a:pt x="533912" y="93424"/>
                </a:lnTo>
                <a:lnTo>
                  <a:pt x="493271" y="114346"/>
                </a:lnTo>
                <a:lnTo>
                  <a:pt x="453800" y="137159"/>
                </a:lnTo>
                <a:lnTo>
                  <a:pt x="415557" y="161801"/>
                </a:lnTo>
                <a:lnTo>
                  <a:pt x="378603" y="188215"/>
                </a:lnTo>
                <a:lnTo>
                  <a:pt x="342997" y="216341"/>
                </a:lnTo>
                <a:lnTo>
                  <a:pt x="308797" y="246118"/>
                </a:lnTo>
                <a:lnTo>
                  <a:pt x="276063" y="277488"/>
                </a:lnTo>
                <a:lnTo>
                  <a:pt x="244854" y="310391"/>
                </a:lnTo>
                <a:lnTo>
                  <a:pt x="215229" y="344767"/>
                </a:lnTo>
                <a:lnTo>
                  <a:pt x="187248" y="380557"/>
                </a:lnTo>
                <a:lnTo>
                  <a:pt x="160970" y="417702"/>
                </a:lnTo>
                <a:lnTo>
                  <a:pt x="136453" y="456141"/>
                </a:lnTo>
                <a:lnTo>
                  <a:pt x="113758" y="495816"/>
                </a:lnTo>
                <a:lnTo>
                  <a:pt x="92943" y="536666"/>
                </a:lnTo>
                <a:lnTo>
                  <a:pt x="74068" y="578633"/>
                </a:lnTo>
                <a:lnTo>
                  <a:pt x="57192" y="621656"/>
                </a:lnTo>
                <a:lnTo>
                  <a:pt x="42374" y="665676"/>
                </a:lnTo>
                <a:lnTo>
                  <a:pt x="29673" y="710634"/>
                </a:lnTo>
                <a:lnTo>
                  <a:pt x="19148" y="756471"/>
                </a:lnTo>
                <a:lnTo>
                  <a:pt x="10860" y="803126"/>
                </a:lnTo>
                <a:lnTo>
                  <a:pt x="4866" y="850540"/>
                </a:lnTo>
                <a:lnTo>
                  <a:pt x="1226" y="898653"/>
                </a:lnTo>
                <a:lnTo>
                  <a:pt x="0" y="947407"/>
                </a:lnTo>
                <a:lnTo>
                  <a:pt x="942555" y="944930"/>
                </a:lnTo>
                <a:lnTo>
                  <a:pt x="94255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266154" y="119788"/>
            <a:ext cx="949727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16" marR="4607" defTabSz="914400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820000"/>
                </a:solidFill>
                <a:latin typeface="+mj-lt"/>
                <a:ea typeface="+mj-ea"/>
                <a:cs typeface="Arial" panose="020B0604020202020204" pitchFamily="34" charset="0"/>
              </a:rPr>
              <a:t>AGOA benefits have been falling relative to Duty Free (NTR) US Imports </a:t>
            </a:r>
            <a:endParaRPr lang="en-ZA" sz="4400" b="1" dirty="0">
              <a:solidFill>
                <a:srgbClr val="82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ACBB3C64-968C-E81F-7BFE-80619F5E4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77" y="1361670"/>
            <a:ext cx="9082988" cy="54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E49880-3E74-A7FD-88D0-CEE4969A1815}"/>
              </a:ext>
            </a:extLst>
          </p:cNvPr>
          <p:cNvSpPr txBox="1"/>
          <p:nvPr/>
        </p:nvSpPr>
        <p:spPr>
          <a:xfrm>
            <a:off x="749709" y="1374266"/>
            <a:ext cx="1060409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Part </a:t>
            </a:r>
            <a:r>
              <a:rPr lang="en-ZA" sz="7200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7</a:t>
            </a:r>
            <a:endParaRPr kumimoji="0" lang="en-ZA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lvl="0" algn="ctr"/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US Strategy Towards Africa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55F8B-64BC-1AFD-E56C-5EBFC751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01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0EE35D0-4585-4535-908B-46A362B789C9}"/>
              </a:ext>
            </a:extLst>
          </p:cNvPr>
          <p:cNvSpPr/>
          <p:nvPr/>
        </p:nvSpPr>
        <p:spPr>
          <a:xfrm>
            <a:off x="113504" y="178481"/>
            <a:ext cx="11818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820000"/>
                </a:solidFill>
              </a:rPr>
              <a:t>US Strategy Towards Africa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6301FF3-AD54-7695-6089-DDBDF16B6EAD}"/>
              </a:ext>
            </a:extLst>
          </p:cNvPr>
          <p:cNvSpPr/>
          <p:nvPr/>
        </p:nvSpPr>
        <p:spPr>
          <a:xfrm>
            <a:off x="1151861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F4AF34C-AD1B-7315-CB23-455F203F0893}"/>
              </a:ext>
            </a:extLst>
          </p:cNvPr>
          <p:cNvSpPr/>
          <p:nvPr/>
        </p:nvSpPr>
        <p:spPr>
          <a:xfrm>
            <a:off x="1168752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64C647E-81A6-D6C6-3AFD-138A674D3DC1}"/>
              </a:ext>
            </a:extLst>
          </p:cNvPr>
          <p:cNvSpPr/>
          <p:nvPr/>
        </p:nvSpPr>
        <p:spPr>
          <a:xfrm>
            <a:off x="11856446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3EB24087-BCE5-1858-8CD8-DEB184A4D5E8}"/>
              </a:ext>
            </a:extLst>
          </p:cNvPr>
          <p:cNvSpPr/>
          <p:nvPr/>
        </p:nvSpPr>
        <p:spPr>
          <a:xfrm>
            <a:off x="12025368" y="6512509"/>
            <a:ext cx="67371" cy="345491"/>
          </a:xfrm>
          <a:custGeom>
            <a:avLst/>
            <a:gdLst/>
            <a:ahLst/>
            <a:cxnLst/>
            <a:rect l="l" t="t" r="r" b="b"/>
            <a:pathLst>
              <a:path w="74295" h="381000">
                <a:moveTo>
                  <a:pt x="74180" y="0"/>
                </a:moveTo>
                <a:lnTo>
                  <a:pt x="0" y="0"/>
                </a:lnTo>
                <a:lnTo>
                  <a:pt x="0" y="381000"/>
                </a:lnTo>
                <a:lnTo>
                  <a:pt x="74180" y="381000"/>
                </a:lnTo>
                <a:lnTo>
                  <a:pt x="74180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872ADE-7213-DEBA-A238-726B4201C35E}"/>
              </a:ext>
            </a:extLst>
          </p:cNvPr>
          <p:cNvSpPr/>
          <p:nvPr/>
        </p:nvSpPr>
        <p:spPr>
          <a:xfrm>
            <a:off x="11351361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FD6A8E9-6477-C081-AAF7-63BE40E3079B}"/>
              </a:ext>
            </a:extLst>
          </p:cNvPr>
          <p:cNvSpPr/>
          <p:nvPr/>
        </p:nvSpPr>
        <p:spPr>
          <a:xfrm>
            <a:off x="11182439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CC525209-931A-0301-C055-D00DD339835E}"/>
              </a:ext>
            </a:extLst>
          </p:cNvPr>
          <p:cNvSpPr/>
          <p:nvPr/>
        </p:nvSpPr>
        <p:spPr>
          <a:xfrm>
            <a:off x="1101352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D4E6ADEA-9FD9-5120-EEF8-0C1EDB7EF271}"/>
              </a:ext>
            </a:extLst>
          </p:cNvPr>
          <p:cNvSpPr/>
          <p:nvPr/>
        </p:nvSpPr>
        <p:spPr>
          <a:xfrm>
            <a:off x="1084628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44E18BE5-9FA8-4128-F3D0-E0100C3510BA}"/>
              </a:ext>
            </a:extLst>
          </p:cNvPr>
          <p:cNvSpPr/>
          <p:nvPr/>
        </p:nvSpPr>
        <p:spPr>
          <a:xfrm>
            <a:off x="10677354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0703A22-9B4A-73C5-BD84-AD502AF847B3}"/>
              </a:ext>
            </a:extLst>
          </p:cNvPr>
          <p:cNvSpPr/>
          <p:nvPr/>
        </p:nvSpPr>
        <p:spPr>
          <a:xfrm>
            <a:off x="10508443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04AA50C7-C505-74F8-2E53-6E12DC0D969C}"/>
              </a:ext>
            </a:extLst>
          </p:cNvPr>
          <p:cNvSpPr/>
          <p:nvPr/>
        </p:nvSpPr>
        <p:spPr>
          <a:xfrm>
            <a:off x="10341202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CD4B5B93-44D8-14FE-9CCD-D9E3CE884A59}"/>
              </a:ext>
            </a:extLst>
          </p:cNvPr>
          <p:cNvSpPr/>
          <p:nvPr/>
        </p:nvSpPr>
        <p:spPr>
          <a:xfrm>
            <a:off x="10172268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803" y="0"/>
                </a:moveTo>
                <a:lnTo>
                  <a:pt x="0" y="0"/>
                </a:lnTo>
                <a:lnTo>
                  <a:pt x="0" y="381000"/>
                </a:lnTo>
                <a:lnTo>
                  <a:pt x="82803" y="381000"/>
                </a:lnTo>
                <a:lnTo>
                  <a:pt x="82803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68195F0D-29B2-3824-261B-954AA449D4C3}"/>
              </a:ext>
            </a:extLst>
          </p:cNvPr>
          <p:cNvSpPr/>
          <p:nvPr/>
        </p:nvSpPr>
        <p:spPr>
          <a:xfrm>
            <a:off x="10003357" y="6512509"/>
            <a:ext cx="75432" cy="345491"/>
          </a:xfrm>
          <a:custGeom>
            <a:avLst/>
            <a:gdLst/>
            <a:ahLst/>
            <a:cxnLst/>
            <a:rect l="l" t="t" r="r" b="b"/>
            <a:pathLst>
              <a:path w="83184" h="381000">
                <a:moveTo>
                  <a:pt x="82791" y="0"/>
                </a:moveTo>
                <a:lnTo>
                  <a:pt x="0" y="0"/>
                </a:lnTo>
                <a:lnTo>
                  <a:pt x="0" y="381000"/>
                </a:lnTo>
                <a:lnTo>
                  <a:pt x="82791" y="381000"/>
                </a:lnTo>
                <a:lnTo>
                  <a:pt x="82791" y="0"/>
                </a:lnTo>
                <a:close/>
              </a:path>
            </a:pathLst>
          </a:custGeom>
          <a:solidFill>
            <a:srgbClr val="7C6629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4B561-94E3-D114-16A5-9EBA10F6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8FB61-7FD2-4E95-A0CE-240E08AD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DA476-DFAC-4A2B-302A-F23CAE3C8706}"/>
              </a:ext>
            </a:extLst>
          </p:cNvPr>
          <p:cNvSpPr txBox="1"/>
          <p:nvPr/>
        </p:nvSpPr>
        <p:spPr>
          <a:xfrm>
            <a:off x="111668" y="947922"/>
            <a:ext cx="118202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“It is impossible to meet this era’s defining challenges without African contributions and leadership. The region will factor prominently in efforts to: end the COVID-19 pandemic; tackle the climate crisis; reverse the global tide of democratic backsliding; address global food insecurity; strengthen an open and stable international system; shape the rules of the world on vital issues like trade, cyber, and emerging technologies; and confront the threat of terrorism, conflict, and transnational crime”. </a:t>
            </a:r>
          </a:p>
          <a:p>
            <a:endParaRPr lang="en-US" sz="3200" dirty="0"/>
          </a:p>
          <a:p>
            <a:r>
              <a:rPr lang="en-US" sz="3200" dirty="0"/>
              <a:t>White House, US Strategy Towards Sub-Saharan Africa, August 2023</a:t>
            </a:r>
          </a:p>
        </p:txBody>
      </p:sp>
    </p:spTree>
    <p:extLst>
      <p:ext uri="{BB962C8B-B14F-4D97-AF65-F5344CB8AC3E}">
        <p14:creationId xmlns:p14="http://schemas.microsoft.com/office/powerpoint/2010/main" val="274088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19905</TotalTime>
  <Words>911</Words>
  <Application>Microsoft Macintosh PowerPoint</Application>
  <PresentationFormat>Widescreen</PresentationFormat>
  <Paragraphs>107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Gotham Book</vt:lpstr>
      <vt:lpstr>Gotham Medium</vt:lpstr>
      <vt:lpstr>Arial</vt:lpstr>
      <vt:lpstr>Avenir Book</vt:lpstr>
      <vt:lpstr>Calibri</vt:lpstr>
      <vt:lpstr>Calibri Light</vt:lpstr>
      <vt:lpstr>Lucida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August 2022 Renewable Energy Transition in Africa: Country-Level Measures and Regional Mechanisms</dc:title>
  <dc:creator>Zahira Grimwood</dc:creator>
  <cp:lastModifiedBy>Faizel Ismail</cp:lastModifiedBy>
  <cp:revision>90</cp:revision>
  <dcterms:created xsi:type="dcterms:W3CDTF">2022-08-23T05:37:12Z</dcterms:created>
  <dcterms:modified xsi:type="dcterms:W3CDTF">2024-06-26T07:43:56Z</dcterms:modified>
</cp:coreProperties>
</file>