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1" r:id="rId1"/>
  </p:sldMasterIdLst>
  <p:sldIdLst>
    <p:sldId id="256" r:id="rId2"/>
    <p:sldId id="260" r:id="rId3"/>
    <p:sldId id="264" r:id="rId4"/>
    <p:sldId id="261" r:id="rId5"/>
    <p:sldId id="262" r:id="rId6"/>
    <p:sldId id="271" r:id="rId7"/>
    <p:sldId id="268" r:id="rId8"/>
    <p:sldId id="270" r:id="rId9"/>
    <p:sldId id="266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04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161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148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900" y="115889"/>
            <a:ext cx="5410200" cy="2233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220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  <a:solidFill>
            <a:schemeClr val="tx2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  <a:solidFill>
            <a:schemeClr val="accent1">
              <a:lumMod val="50000"/>
            </a:schemeClr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44459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514518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345036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62393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2024/05/30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706141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2024/05/30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9438229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2024/05/30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322462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2024/05/30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332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36A9238-D06E-489F-A6B0-4BF45578CBC6}" type="datetimeFigureOut">
              <a:rPr lang="en-ZA" smtClean="0"/>
              <a:t>2024/05/30</a:t>
            </a:fld>
            <a:endParaRPr lang="en-Z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457200" y="1600200"/>
            <a:ext cx="4343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14724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2024/05/30</a:t>
            </a:fld>
            <a:endParaRPr lang="en-ZA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3772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CAE36E8-C8A6-4719-A746-6069C0A5AEAB}" type="datetimeFigureOut">
              <a:rPr lang="en-ZA" smtClean="0"/>
              <a:t>2024/05/30</a:t>
            </a:fld>
            <a:endParaRPr lang="en-Z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20071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ZA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1179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24400" y="1676400"/>
            <a:ext cx="44196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8209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0" y="1676400"/>
            <a:ext cx="4724400" cy="45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83872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572000" cy="4343400"/>
          </a:xfrm>
          <a:solidFill>
            <a:schemeClr val="tx2">
              <a:lumMod val="75000"/>
            </a:schemeClr>
          </a:solidFill>
        </p:spPr>
        <p:txBody>
          <a:bodyPr/>
          <a:lstStyle>
            <a:lvl1pPr>
              <a:defRPr sz="22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755776" y="1676400"/>
            <a:ext cx="4419600" cy="4343400"/>
          </a:xfrm>
          <a:noFill/>
        </p:spPr>
        <p:txBody>
          <a:bodyPr/>
          <a:lstStyle>
            <a:lvl1pPr>
              <a:defRPr sz="22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572006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1"/>
          </p:nvPr>
        </p:nvSpPr>
        <p:spPr>
          <a:xfrm>
            <a:off x="0" y="1556792"/>
            <a:ext cx="3419475" cy="4968551"/>
          </a:xfrm>
          <a:solidFill>
            <a:schemeClr val="tx2"/>
          </a:solidFill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800">
                <a:solidFill>
                  <a:schemeClr val="bg1"/>
                </a:solidFill>
              </a:defRPr>
            </a:lvl2pPr>
            <a:lvl3pPr>
              <a:defRPr sz="16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3275856" y="1916832"/>
            <a:ext cx="3167757" cy="4941168"/>
          </a:xfrm>
          <a:solidFill>
            <a:schemeClr val="accent1">
              <a:lumMod val="60000"/>
              <a:lumOff val="4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6372201" y="1412777"/>
            <a:ext cx="2771800" cy="4896544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8898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Z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200400" y="1676400"/>
            <a:ext cx="25908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457200" y="1676400"/>
            <a:ext cx="2667000" cy="41148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3276600" y="4114800"/>
            <a:ext cx="5181600" cy="167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5943600" y="1676400"/>
            <a:ext cx="2438400" cy="23622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7163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4637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0" y="6492875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A720CC1D-54F5-4F3F-A067-213EF316DB7F}" type="slidenum">
              <a:rPr lang="en-ZA" smtClean="0"/>
              <a:t>‹#›</a:t>
            </a:fld>
            <a:endParaRPr lang="en-ZA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0" cstate="print">
            <a:lum brigh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0" y="6228699"/>
            <a:ext cx="1524000" cy="629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6397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Cambria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20700" indent="-292100" algn="l" rtl="0" eaLnBrk="1" fontAlgn="base" hangingPunct="1">
        <a:spcBef>
          <a:spcPct val="20000"/>
        </a:spcBef>
        <a:spcAft>
          <a:spcPct val="0"/>
        </a:spcAft>
        <a:buSzPct val="85000"/>
        <a:buFont typeface="Wingdings" pitchFamily="2" charset="2"/>
        <a:buChar char="Ø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977900" indent="-292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651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Greening industrial policy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ZA" dirty="0"/>
              <a:t>TIPS Development Dialogue on</a:t>
            </a:r>
          </a:p>
          <a:p>
            <a:r>
              <a:rPr lang="en-ZA" dirty="0"/>
              <a:t>Developing the Renewable Energy V-C</a:t>
            </a:r>
          </a:p>
          <a:p>
            <a:r>
              <a:rPr lang="en-ZA" dirty="0"/>
              <a:t>30 May 2024</a:t>
            </a:r>
          </a:p>
        </p:txBody>
      </p:sp>
    </p:spTree>
    <p:extLst>
      <p:ext uri="{BB962C8B-B14F-4D97-AF65-F5344CB8AC3E}">
        <p14:creationId xmlns:p14="http://schemas.microsoft.com/office/powerpoint/2010/main" val="256989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71D52A5-3CE6-4916-4353-66A76C058BC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ZA" dirty="0"/>
              <a:t>Thank you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D1A20199-EF64-ABA9-6423-ABAC3A17E6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817374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50DDD-4946-DFDC-4EA2-537B3C2B4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ZA" dirty="0"/>
              <a:t>Key issues for industrial policy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5FEF8C-BC4A-F094-F2EB-85C94FEDD3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1" y="1005840"/>
            <a:ext cx="5193437" cy="5852160"/>
          </a:xfrm>
        </p:spPr>
        <p:txBody>
          <a:bodyPr>
            <a:normAutofit lnSpcReduction="10000"/>
          </a:bodyPr>
          <a:lstStyle/>
          <a:p>
            <a:r>
              <a:rPr lang="en-ZA" dirty="0"/>
              <a:t>While no standard definition, it includes</a:t>
            </a:r>
          </a:p>
          <a:p>
            <a:pPr lvl="1"/>
            <a:r>
              <a:rPr lang="en-ZA" dirty="0"/>
              <a:t>Building industrial capacity and capabilities through…</a:t>
            </a:r>
          </a:p>
          <a:p>
            <a:pPr lvl="1"/>
            <a:r>
              <a:rPr lang="en-ZA" dirty="0"/>
              <a:t>Policies aimed at changes in production, ownership or spatial structure of the economy</a:t>
            </a:r>
          </a:p>
          <a:p>
            <a:pPr lvl="1"/>
            <a:r>
              <a:rPr lang="en-ZA" dirty="0"/>
              <a:t>Typically geared to a value chain or industry, small business, or a region</a:t>
            </a:r>
          </a:p>
          <a:p>
            <a:pPr lvl="1"/>
            <a:r>
              <a:rPr lang="en-ZA" dirty="0"/>
              <a:t>Addressing structural problems identified in the economy </a:t>
            </a:r>
          </a:p>
          <a:p>
            <a:pPr lvl="1"/>
            <a:r>
              <a:rPr lang="en-ZA" dirty="0"/>
              <a:t>Different for different economies so SA cannot simply copy industrial policy in e.g. China, India or the EU</a:t>
            </a:r>
          </a:p>
          <a:p>
            <a:pPr lvl="2"/>
            <a:r>
              <a:rPr lang="en-ZA" dirty="0"/>
              <a:t>Apartheid entrenched unique inequalities and extraordinary joblessness</a:t>
            </a:r>
          </a:p>
          <a:p>
            <a:pPr lvl="2"/>
            <a:r>
              <a:rPr lang="en-ZA" dirty="0"/>
              <a:t>Unusually heavy dependence on mining exports for an upper middle income economy, even excluding East Asia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E68CA3-6661-9C72-D174-DAD53D5E85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259341" y="1005840"/>
            <a:ext cx="3884659" cy="5852160"/>
          </a:xfrm>
        </p:spPr>
        <p:txBody>
          <a:bodyPr>
            <a:normAutofit fontScale="77500" lnSpcReduction="20000"/>
          </a:bodyPr>
          <a:lstStyle/>
          <a:p>
            <a:r>
              <a:rPr lang="en-ZA" dirty="0"/>
              <a:t>Foundational presumption of industrial policy: Given existing economic relationships, the market will not generate the socially desired outcomes</a:t>
            </a:r>
          </a:p>
          <a:p>
            <a:r>
              <a:rPr lang="en-ZA" dirty="0"/>
              <a:t>Proactive approach and support measures to building industrial capacity</a:t>
            </a:r>
          </a:p>
          <a:p>
            <a:r>
              <a:rPr lang="en-ZA" dirty="0"/>
              <a:t>Also requires address market imperfections</a:t>
            </a:r>
          </a:p>
          <a:p>
            <a:pPr lvl="1"/>
            <a:r>
              <a:rPr lang="en-ZA" dirty="0"/>
              <a:t>Externalities (in the case of climate change especially) </a:t>
            </a:r>
          </a:p>
          <a:p>
            <a:pPr lvl="1"/>
            <a:r>
              <a:rPr lang="en-ZA" dirty="0"/>
              <a:t>For SA also ownership and income structures – markets tend to reproduce inequalities</a:t>
            </a:r>
          </a:p>
          <a:p>
            <a:r>
              <a:rPr lang="en-ZA" dirty="0"/>
              <a:t>Value chains analysis shows how interventions in specific phases within value chains affect upstream or downstream</a:t>
            </a:r>
          </a:p>
          <a:p>
            <a:pPr lvl="1"/>
            <a:r>
              <a:rPr lang="en-ZA" dirty="0"/>
              <a:t>Downstream growth can increase demand for inputs</a:t>
            </a:r>
          </a:p>
          <a:p>
            <a:pPr lvl="1"/>
            <a:r>
              <a:rPr lang="en-ZA" dirty="0"/>
              <a:t>Lower cost, higher quality and more reliable inputs can stimulate downstream growth</a:t>
            </a:r>
          </a:p>
          <a:p>
            <a:pPr lvl="1"/>
            <a:r>
              <a:rPr lang="en-ZA" dirty="0"/>
              <a:t>Potential for conflict between commodity producers and downstream manufacturers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22012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394CB-E685-8E71-68A6-B2B6FC7689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SA’s industrial policy experience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1C1EC0-A94A-A59D-4864-E73645C9223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2530136" cy="5181600"/>
          </a:xfrm>
        </p:spPr>
        <p:txBody>
          <a:bodyPr>
            <a:normAutofit fontScale="92500"/>
          </a:bodyPr>
          <a:lstStyle/>
          <a:p>
            <a:r>
              <a:rPr lang="en-ZA" dirty="0"/>
              <a:t>SA has been officially committed to economic reconstruction since Ready to Govern and the RDP</a:t>
            </a:r>
          </a:p>
          <a:p>
            <a:r>
              <a:rPr lang="en-ZA" dirty="0"/>
              <a:t>Success in some areas, but no qualitative shift in structures of production or ownership</a:t>
            </a:r>
          </a:p>
          <a:p>
            <a:r>
              <a:rPr lang="en-ZA" dirty="0"/>
              <a:t>Counterfactual: would likely have been worse without government efforts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81FF89-6C90-65CC-208C-BE5D5EED176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601157" y="1676399"/>
            <a:ext cx="6574219" cy="4600113"/>
          </a:xfrm>
        </p:spPr>
        <p:txBody>
          <a:bodyPr>
            <a:normAutofit fontScale="85000" lnSpcReduction="20000"/>
          </a:bodyPr>
          <a:lstStyle/>
          <a:p>
            <a:r>
              <a:rPr lang="en-ZA" dirty="0"/>
              <a:t>Some outcomes:</a:t>
            </a:r>
          </a:p>
          <a:p>
            <a:pPr lvl="1"/>
            <a:r>
              <a:rPr lang="en-ZA" dirty="0"/>
              <a:t>Growth has improved over SA in 1980s, but slower than peer economies except at height of commodity boom in 2010s</a:t>
            </a:r>
          </a:p>
          <a:p>
            <a:pPr lvl="1"/>
            <a:r>
              <a:rPr lang="en-ZA" dirty="0"/>
              <a:t>Mining value chain has successfully diversified away from gold, but still accounts for over half of goods exports, although it produces under 10% of GDP</a:t>
            </a:r>
          </a:p>
          <a:p>
            <a:pPr lvl="1"/>
            <a:r>
              <a:rPr lang="en-ZA" dirty="0"/>
              <a:t>Falling share of manufacturing in the GDP; the only major manufacturing export industry is autos, followed by capital goods</a:t>
            </a:r>
          </a:p>
          <a:p>
            <a:pPr lvl="1"/>
            <a:r>
              <a:rPr lang="en-ZA" dirty="0"/>
              <a:t>Services and horticulture have expanded relatively rapidly however with limited support from industrial policy</a:t>
            </a:r>
          </a:p>
          <a:p>
            <a:pPr lvl="1"/>
            <a:r>
              <a:rPr lang="en-ZA" dirty="0"/>
              <a:t>Employment creation has kept up with population but not addressed apartheid backlogs</a:t>
            </a:r>
          </a:p>
          <a:p>
            <a:pPr lvl="2"/>
            <a:r>
              <a:rPr lang="en-ZA" dirty="0"/>
              <a:t>Hovering around 40% of working-aged population compared to international norm of 60%</a:t>
            </a:r>
          </a:p>
          <a:p>
            <a:pPr lvl="2"/>
            <a:r>
              <a:rPr lang="en-ZA" dirty="0"/>
              <a:t>Manufacturing employment at best stagnant </a:t>
            </a:r>
          </a:p>
          <a:p>
            <a:pPr lvl="2"/>
            <a:r>
              <a:rPr lang="en-ZA" dirty="0"/>
              <a:t>Job creation almost exclusively in formal public and private services and in agriculture</a:t>
            </a:r>
          </a:p>
          <a:p>
            <a:pPr lvl="1"/>
            <a:r>
              <a:rPr lang="en-ZA" dirty="0"/>
              <a:t>Income inequality remains amongst the worst in the world, although poverty mitigated by social grants and free basic services</a:t>
            </a:r>
          </a:p>
          <a:p>
            <a:endParaRPr lang="en-ZA" dirty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123313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B417A1-7812-05E5-275E-E4E85B02C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… adding the climate crisis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847DA9-2C39-5220-45F6-43CE8E666EE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4856084" cy="4612640"/>
          </a:xfrm>
        </p:spPr>
        <p:txBody>
          <a:bodyPr>
            <a:normAutofit lnSpcReduction="10000"/>
          </a:bodyPr>
          <a:lstStyle/>
          <a:p>
            <a:r>
              <a:rPr lang="en-ZA" dirty="0"/>
              <a:t>Dual (and sometimes contradictory) industrial policy priorities in SA since 1994:</a:t>
            </a:r>
          </a:p>
          <a:p>
            <a:pPr lvl="1"/>
            <a:r>
              <a:rPr lang="en-ZA" dirty="0"/>
              <a:t>Support more advanced and competitive manufacturing in order to increase local value added and reduce dependency on mining-based exports</a:t>
            </a:r>
          </a:p>
          <a:p>
            <a:pPr lvl="1"/>
            <a:r>
              <a:rPr lang="en-ZA" dirty="0"/>
              <a:t>Promote inclusion through</a:t>
            </a:r>
          </a:p>
          <a:p>
            <a:pPr lvl="2"/>
            <a:r>
              <a:rPr lang="en-ZA" dirty="0"/>
              <a:t>Higher levels of employment</a:t>
            </a:r>
          </a:p>
          <a:p>
            <a:pPr lvl="2"/>
            <a:r>
              <a:rPr lang="en-ZA" dirty="0"/>
              <a:t>Support for small business and black ownership in general</a:t>
            </a:r>
          </a:p>
          <a:p>
            <a:pPr lvl="1"/>
            <a:r>
              <a:rPr lang="en-ZA" dirty="0"/>
              <a:t>Support localisation through </a:t>
            </a:r>
          </a:p>
          <a:p>
            <a:pPr lvl="2"/>
            <a:r>
              <a:rPr lang="en-ZA" dirty="0"/>
              <a:t>Procurement from the State</a:t>
            </a:r>
          </a:p>
          <a:p>
            <a:pPr lvl="2"/>
            <a:r>
              <a:rPr lang="en-ZA" dirty="0"/>
              <a:t>Initiatives to promote local content (PSA &amp; embedded into the master plans)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99A809-777D-7E17-7A5C-BAEB0148525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856084" y="1676400"/>
            <a:ext cx="4319291" cy="4343400"/>
          </a:xfrm>
        </p:spPr>
        <p:txBody>
          <a:bodyPr>
            <a:normAutofit fontScale="85000" lnSpcReduction="20000"/>
          </a:bodyPr>
          <a:lstStyle/>
          <a:p>
            <a:r>
              <a:rPr lang="en-ZA" dirty="0"/>
              <a:t>The climate crisis adds two new aims:</a:t>
            </a:r>
          </a:p>
          <a:p>
            <a:pPr lvl="1"/>
            <a:r>
              <a:rPr lang="en-ZA" dirty="0"/>
              <a:t>Improving resilience to direct impacts of the climate crisis</a:t>
            </a:r>
          </a:p>
          <a:p>
            <a:pPr lvl="1"/>
            <a:r>
              <a:rPr lang="en-ZA" dirty="0"/>
              <a:t>Promoting less emissions-intensive production processes</a:t>
            </a:r>
          </a:p>
          <a:p>
            <a:r>
              <a:rPr lang="en-ZA" b="1" dirty="0"/>
              <a:t>Key outcomes for greener industrial policy in SA:</a:t>
            </a:r>
          </a:p>
          <a:p>
            <a:pPr lvl="1"/>
            <a:r>
              <a:rPr lang="en-ZA" dirty="0"/>
              <a:t>A successful energy transition, both to reduce emissions and to maintain export markets</a:t>
            </a:r>
          </a:p>
          <a:p>
            <a:pPr lvl="1"/>
            <a:r>
              <a:rPr lang="en-ZA" dirty="0"/>
              <a:t>Improved resilience to extreme weather </a:t>
            </a:r>
          </a:p>
          <a:p>
            <a:pPr lvl="1"/>
            <a:r>
              <a:rPr lang="en-ZA" dirty="0"/>
              <a:t>Mitigating the impacts of water shortages and droughts on producers</a:t>
            </a:r>
          </a:p>
          <a:p>
            <a:pPr lvl="1"/>
            <a:r>
              <a:rPr lang="en-ZA" dirty="0"/>
              <a:t>Managing the fall out of rising costs of long-distance travel and some logistics – most obvious impacts on tourism but could also affect horticulture</a:t>
            </a:r>
          </a:p>
          <a:p>
            <a:pPr lvl="1"/>
            <a:endParaRPr lang="en-ZA" dirty="0"/>
          </a:p>
          <a:p>
            <a:pPr lvl="1"/>
            <a:endParaRPr lang="en-ZA" dirty="0"/>
          </a:p>
        </p:txBody>
      </p:sp>
      <p:sp>
        <p:nvSpPr>
          <p:cNvPr id="5" name="Explosion: 14 Points 4">
            <a:extLst>
              <a:ext uri="{FF2B5EF4-FFF2-40B4-BE49-F238E27FC236}">
                <a16:creationId xmlns:a16="http://schemas.microsoft.com/office/drawing/2014/main" id="{2D2103A9-528F-2FC4-3BDC-686EA3C7FD8F}"/>
              </a:ext>
            </a:extLst>
          </p:cNvPr>
          <p:cNvSpPr/>
          <p:nvPr/>
        </p:nvSpPr>
        <p:spPr>
          <a:xfrm>
            <a:off x="3962005" y="4706546"/>
            <a:ext cx="7297446" cy="2334827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/>
              <a:t>Core challenge for industrial policy is to ensure producers have reliable, affordable and increasingly clean electricity</a:t>
            </a:r>
          </a:p>
        </p:txBody>
      </p:sp>
    </p:spTree>
    <p:extLst>
      <p:ext uri="{BB962C8B-B14F-4D97-AF65-F5344CB8AC3E}">
        <p14:creationId xmlns:p14="http://schemas.microsoft.com/office/powerpoint/2010/main" val="55134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989796-4852-3500-EDE7-5803FDA3E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The energy transition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D185257-3E5E-6EFC-9546-E827B1A658D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1" y="1676400"/>
            <a:ext cx="5894773" cy="5181600"/>
          </a:xfrm>
        </p:spPr>
        <p:txBody>
          <a:bodyPr>
            <a:normAutofit/>
          </a:bodyPr>
          <a:lstStyle/>
          <a:p>
            <a:r>
              <a:rPr lang="en-ZA" dirty="0"/>
              <a:t>Particularly important for SA due extraordinary coal dependency</a:t>
            </a:r>
          </a:p>
          <a:p>
            <a:pPr lvl="1"/>
            <a:r>
              <a:rPr lang="en-ZA" dirty="0"/>
              <a:t>The coal value chain is a core part of the MEC</a:t>
            </a:r>
          </a:p>
          <a:p>
            <a:pPr lvl="1"/>
            <a:r>
              <a:rPr lang="en-ZA" dirty="0"/>
              <a:t>SA more dependent on coal for electricity than other upper middle income economies  </a:t>
            </a:r>
          </a:p>
          <a:p>
            <a:pPr lvl="1"/>
            <a:r>
              <a:rPr lang="en-ZA" dirty="0"/>
              <a:t>Risk of barriers to key exports unless manage down coal dependency and emissions</a:t>
            </a:r>
          </a:p>
          <a:p>
            <a:pPr lvl="1"/>
            <a:r>
              <a:rPr lang="en-ZA" dirty="0"/>
              <a:t>Coal-fuelled electricity system increasingly costly and unreliable</a:t>
            </a:r>
          </a:p>
          <a:p>
            <a:pPr lvl="1"/>
            <a:r>
              <a:rPr lang="en-ZA" dirty="0"/>
              <a:t>Biggest disruption to Eskom and Sasol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36ECEB2-518D-B984-06BF-2A16ABADF94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14369" y="1676399"/>
            <a:ext cx="2961008" cy="5181599"/>
          </a:xfrm>
        </p:spPr>
        <p:txBody>
          <a:bodyPr>
            <a:normAutofit/>
          </a:bodyPr>
          <a:lstStyle/>
          <a:p>
            <a:r>
              <a:rPr lang="en-ZA" dirty="0"/>
              <a:t>Also challenges around liquid fuels for transport</a:t>
            </a:r>
          </a:p>
          <a:p>
            <a:pPr lvl="1"/>
            <a:r>
              <a:rPr lang="en-ZA" dirty="0"/>
              <a:t>Shift to EVs in key export markets for auto industry</a:t>
            </a:r>
          </a:p>
          <a:p>
            <a:pPr lvl="1"/>
            <a:r>
              <a:rPr lang="en-ZA" dirty="0"/>
              <a:t>Range issues in SA, given distances between towns</a:t>
            </a:r>
          </a:p>
          <a:p>
            <a:pPr lvl="1"/>
            <a:endParaRPr lang="en-ZA" dirty="0"/>
          </a:p>
        </p:txBody>
      </p:sp>
      <p:sp>
        <p:nvSpPr>
          <p:cNvPr id="3" name="Explosion: 14 Points 2">
            <a:extLst>
              <a:ext uri="{FF2B5EF4-FFF2-40B4-BE49-F238E27FC236}">
                <a16:creationId xmlns:a16="http://schemas.microsoft.com/office/drawing/2014/main" id="{6F50389E-5BF3-7B78-59FE-2803BE70BB8E}"/>
              </a:ext>
            </a:extLst>
          </p:cNvPr>
          <p:cNvSpPr/>
          <p:nvPr/>
        </p:nvSpPr>
        <p:spPr>
          <a:xfrm>
            <a:off x="2275840" y="4135120"/>
            <a:ext cx="8150491" cy="2906253"/>
          </a:xfrm>
          <a:prstGeom prst="irregularSeal2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dirty="0"/>
              <a:t>Core challenge for industrial policy in SA: is there a trade-off between greening the existing energy intensive industry or supporting structural change to cleaner industries.</a:t>
            </a:r>
          </a:p>
        </p:txBody>
      </p:sp>
    </p:spTree>
    <p:extLst>
      <p:ext uri="{BB962C8B-B14F-4D97-AF65-F5344CB8AC3E}">
        <p14:creationId xmlns:p14="http://schemas.microsoft.com/office/powerpoint/2010/main" val="4254073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8639B-AD0E-F3AA-3BDE-9FD46BF55D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Costs, benefits and risks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2E790D-298B-FE06-411E-E1751C43C23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0" y="1556792"/>
            <a:ext cx="3024139" cy="51636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ZA" b="1" dirty="0"/>
              <a:t>Costs:</a:t>
            </a:r>
          </a:p>
          <a:p>
            <a:r>
              <a:rPr lang="en-ZA" dirty="0"/>
              <a:t>Writing off coal and downstream technologies and the associated profits and jobs</a:t>
            </a:r>
          </a:p>
          <a:p>
            <a:r>
              <a:rPr lang="en-ZA" dirty="0"/>
              <a:t>Substantial up-front cost for new technologies (EV, renewable energy) even though ultimately pay for themselves </a:t>
            </a:r>
          </a:p>
          <a:p>
            <a:r>
              <a:rPr lang="en-ZA" dirty="0"/>
              <a:t>Disruption of existing systems, both institutional and technical</a:t>
            </a:r>
          </a:p>
          <a:p>
            <a:pPr lvl="1"/>
            <a:r>
              <a:rPr lang="en-ZA" dirty="0"/>
              <a:t>Institutional: e.g. tax, transport and licencing systems that benefit fossil fuels; Eskom electricity monopoly</a:t>
            </a:r>
          </a:p>
          <a:p>
            <a:pPr lvl="1"/>
            <a:r>
              <a:rPr lang="en-ZA" dirty="0"/>
              <a:t>Technical: e.g. electricity grid, charging stations</a:t>
            </a:r>
          </a:p>
          <a:p>
            <a:endParaRPr lang="en-ZA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383582-E4B4-BA25-E6E8-2DF407B874C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024139" y="1916832"/>
            <a:ext cx="3181352" cy="49411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ZA" b="1" dirty="0"/>
              <a:t>Benefits:</a:t>
            </a:r>
          </a:p>
          <a:p>
            <a:r>
              <a:rPr lang="en-ZA" dirty="0"/>
              <a:t>More affordable and reliable electricity and vastly reduced fuel imports, generating new opportunities across the economy for both jobs and profits</a:t>
            </a:r>
          </a:p>
          <a:p>
            <a:r>
              <a:rPr lang="en-ZA" dirty="0"/>
              <a:t>Maintain access to overseas markets, especially for metals and cars</a:t>
            </a:r>
          </a:p>
          <a:p>
            <a:r>
              <a:rPr lang="en-ZA" dirty="0"/>
              <a:t>More decentralised and therefore more resilient electricity systems</a:t>
            </a:r>
          </a:p>
          <a:p>
            <a:r>
              <a:rPr lang="en-ZA" dirty="0"/>
              <a:t>Spillovers for new technologies and potential for local production of some inputs</a:t>
            </a:r>
          </a:p>
          <a:p>
            <a:endParaRPr lang="en-ZA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27C8DD3-FA86-E281-74E1-E97F6B20FE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05491" y="1412777"/>
            <a:ext cx="2938510" cy="48965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ZA" b="1" dirty="0"/>
              <a:t>Risks: </a:t>
            </a:r>
          </a:p>
          <a:p>
            <a:r>
              <a:rPr lang="en-ZA" dirty="0"/>
              <a:t>Diffuse benefits for the majority of citizens, but tangible costs for some groups – the classic recipe for mobilisation to lobby against change</a:t>
            </a:r>
          </a:p>
          <a:p>
            <a:r>
              <a:rPr lang="en-ZA" dirty="0"/>
              <a:t>Reluctance to take on disruption slows the transition, raising costs for society in the medium term</a:t>
            </a:r>
          </a:p>
          <a:p>
            <a:r>
              <a:rPr lang="en-ZA" dirty="0"/>
              <a:t>Unable to get affordable up-front financing, leading to undesirable delays and costs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04722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734760-B4A9-C61E-41D6-38B4A49673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ZA" dirty="0"/>
              <a:t>Aligning government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B1E13A-05EE-1683-671A-26BCB9C57D4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676400"/>
            <a:ext cx="5788241" cy="4343400"/>
          </a:xfrm>
        </p:spPr>
        <p:txBody>
          <a:bodyPr>
            <a:normAutofit/>
          </a:bodyPr>
          <a:lstStyle/>
          <a:p>
            <a:r>
              <a:rPr lang="en-ZA" dirty="0"/>
              <a:t>Government does not use some of the key levers for industrial policy, especially infrastructure, education and standard setting of all kinds</a:t>
            </a:r>
          </a:p>
          <a:p>
            <a:r>
              <a:rPr lang="en-ZA" dirty="0"/>
              <a:t>Disagreements within government (between departments, spheres and SOCs)</a:t>
            </a:r>
          </a:p>
          <a:p>
            <a:pPr lvl="1"/>
            <a:r>
              <a:rPr lang="en-ZA" dirty="0"/>
              <a:t>No fast dispute-settlement resolution – all major issues go to Cabinet, which is over-burdened</a:t>
            </a:r>
          </a:p>
          <a:p>
            <a:pPr lvl="1"/>
            <a:r>
              <a:rPr lang="en-ZA" dirty="0"/>
              <a:t>Contestation aggravated by broader inequalities in society, which means policies often have very different impacts on different socio-economic groups</a:t>
            </a:r>
          </a:p>
          <a:p>
            <a:endParaRPr lang="en-Z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B499E0-4D66-8B76-8646-36A83C11002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94773" y="1676400"/>
            <a:ext cx="3280977" cy="4343400"/>
          </a:xfrm>
        </p:spPr>
        <p:txBody>
          <a:bodyPr>
            <a:normAutofit/>
          </a:bodyPr>
          <a:lstStyle/>
          <a:p>
            <a:r>
              <a:rPr lang="en-ZA" dirty="0"/>
              <a:t>How to ensure:</a:t>
            </a:r>
          </a:p>
          <a:p>
            <a:pPr lvl="1"/>
            <a:r>
              <a:rPr lang="en-ZA" dirty="0"/>
              <a:t>Greater clarity about core objectives, instead of responding to lobbying by factional economic and political interests?</a:t>
            </a:r>
          </a:p>
          <a:p>
            <a:pPr lvl="1"/>
            <a:r>
              <a:rPr lang="en-ZA" dirty="0"/>
              <a:t>Efficient consultation and dispute resolution between government agencies?</a:t>
            </a:r>
          </a:p>
        </p:txBody>
      </p:sp>
    </p:spTree>
    <p:extLst>
      <p:ext uri="{BB962C8B-B14F-4D97-AF65-F5344CB8AC3E}">
        <p14:creationId xmlns:p14="http://schemas.microsoft.com/office/powerpoint/2010/main" val="12550402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93F55-7CC6-77A3-0CFA-FCE4D2099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Conclusions -</a:t>
            </a:r>
            <a:br>
              <a:rPr lang="en-ZA" dirty="0"/>
            </a:br>
            <a:r>
              <a:rPr lang="en-ZA" sz="3200" dirty="0"/>
              <a:t>Managing costs, benefits and risks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AB6D58-B066-194C-860D-58C788CF69A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-1" y="1676400"/>
            <a:ext cx="3311371" cy="5181600"/>
          </a:xfrm>
        </p:spPr>
        <p:txBody>
          <a:bodyPr>
            <a:normAutofit fontScale="92500" lnSpcReduction="20000"/>
          </a:bodyPr>
          <a:lstStyle/>
          <a:p>
            <a:r>
              <a:rPr lang="en-ZA" dirty="0"/>
              <a:t>Structural change is inherently disruptive</a:t>
            </a:r>
          </a:p>
          <a:p>
            <a:r>
              <a:rPr lang="en-ZA" dirty="0"/>
              <a:t>Established business lobbies for support, particularly where policies aim to disrupt seemingly stable and long-successful systems</a:t>
            </a:r>
          </a:p>
          <a:p>
            <a:r>
              <a:rPr lang="en-ZA" dirty="0"/>
              <a:t>Approach has been to avoid ambitious, disruptive measures to avoid getting blamed for failure not so if maintain existing systems, however ineffective or even costly for society</a:t>
            </a:r>
          </a:p>
          <a:p>
            <a:r>
              <a:rPr lang="en-ZA" dirty="0"/>
              <a:t>Need new systems that can drive innovation in part by managing risks and costs</a:t>
            </a:r>
          </a:p>
          <a:p>
            <a:endParaRPr lang="en-Z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64F339-BD78-1563-0D2C-C1984514FB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417903" y="1676400"/>
            <a:ext cx="5757474" cy="4805680"/>
          </a:xfrm>
        </p:spPr>
        <p:txBody>
          <a:bodyPr>
            <a:normAutofit fontScale="92500" lnSpcReduction="20000"/>
          </a:bodyPr>
          <a:lstStyle/>
          <a:p>
            <a:r>
              <a:rPr lang="en-ZA" dirty="0"/>
              <a:t>A particular challenge has been balancing support for existing companies against need for new kinds of production and ownership for more inclusive and dynamic growth</a:t>
            </a:r>
          </a:p>
          <a:p>
            <a:pPr lvl="1"/>
            <a:r>
              <a:rPr lang="en-ZA" dirty="0"/>
              <a:t>A focus on exports and competitiveness is unlikely to expand employment sufficiently by itself, especially given the sharp slowdown in global markets in the past decade – but it is a critical component of any economic policy</a:t>
            </a:r>
          </a:p>
          <a:p>
            <a:pPr lvl="1"/>
            <a:r>
              <a:rPr lang="en-ZA" dirty="0"/>
              <a:t>Inclusive growth needs new industries, including green industries; new kinds of producers and new kinds of state support (amongst others in the social economy, community works, vastly scaled up support for labour-intensive industries, including the services)</a:t>
            </a:r>
          </a:p>
          <a:p>
            <a:pPr lvl="1"/>
            <a:r>
              <a:rPr lang="en-ZA" dirty="0"/>
              <a:t>Importance of building and strengthening cost effective value chains that promote downstream industrial development</a:t>
            </a:r>
          </a:p>
          <a:p>
            <a:r>
              <a:rPr lang="en-ZA" dirty="0"/>
              <a:t>Challenge will be even greater with climate change</a:t>
            </a:r>
          </a:p>
        </p:txBody>
      </p:sp>
    </p:spTree>
    <p:extLst>
      <p:ext uri="{BB962C8B-B14F-4D97-AF65-F5344CB8AC3E}">
        <p14:creationId xmlns:p14="http://schemas.microsoft.com/office/powerpoint/2010/main" val="1578072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259CA5-F791-94D3-0B21-25449BE02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Issues for consideration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8885676-D096-224C-F44C-086527E1B3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A" dirty="0"/>
              <a:t>What is needed to build a stronger coalition to support a green industrial policy?</a:t>
            </a:r>
          </a:p>
          <a:p>
            <a:r>
              <a:rPr lang="en-ZA" dirty="0"/>
              <a:t>What systemic changes would promote better alignment around economic development needs across the state?</a:t>
            </a:r>
          </a:p>
          <a:p>
            <a:r>
              <a:rPr lang="en-ZA" dirty="0"/>
              <a:t>What are the top priorities for industrial policy in responding to the climate crisis?</a:t>
            </a:r>
          </a:p>
        </p:txBody>
      </p:sp>
    </p:spTree>
    <p:extLst>
      <p:ext uri="{BB962C8B-B14F-4D97-AF65-F5344CB8AC3E}">
        <p14:creationId xmlns:p14="http://schemas.microsoft.com/office/powerpoint/2010/main" val="1180910470"/>
      </p:ext>
    </p:extLst>
  </p:cSld>
  <p:clrMapOvr>
    <a:masterClrMapping/>
  </p:clrMapOvr>
</p:sld>
</file>

<file path=ppt/theme/theme1.xml><?xml version="1.0" encoding="utf-8"?>
<a:theme xmlns:a="http://schemas.openxmlformats.org/drawingml/2006/main" name="TIP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eting with Eskom exco 14 January 2021" id="{5D4DC8BD-5DB3-4A84-B8BE-7E3E9ACB7886}" vid="{CFDB8D14-69E7-4D7C-897C-BFFAE57DF7A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TIPS</Template>
  <TotalTime>301</TotalTime>
  <Words>1245</Words>
  <Application>Microsoft Office PowerPoint</Application>
  <PresentationFormat>On-screen Show (4:3)</PresentationFormat>
  <Paragraphs>104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</vt:lpstr>
      <vt:lpstr>Wingdings</vt:lpstr>
      <vt:lpstr>TIPS</vt:lpstr>
      <vt:lpstr>Greening industrial policy</vt:lpstr>
      <vt:lpstr>Key issues for industrial policy</vt:lpstr>
      <vt:lpstr>SA’s industrial policy experience</vt:lpstr>
      <vt:lpstr>… adding the climate crisis</vt:lpstr>
      <vt:lpstr>The energy transition</vt:lpstr>
      <vt:lpstr>Costs, benefits and risks</vt:lpstr>
      <vt:lpstr>Aligning government</vt:lpstr>
      <vt:lpstr>Conclusions - Managing costs, benefits and risks</vt:lpstr>
      <vt:lpstr>Issues for consideration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Greening industrial policy</dc:title>
  <dc:creator>Neva</dc:creator>
  <cp:lastModifiedBy>Saul Levin</cp:lastModifiedBy>
  <cp:revision>21</cp:revision>
  <dcterms:created xsi:type="dcterms:W3CDTF">2024-05-28T10:27:17Z</dcterms:created>
  <dcterms:modified xsi:type="dcterms:W3CDTF">2024-05-30T07:13:21Z</dcterms:modified>
</cp:coreProperties>
</file>