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1"/>
  </p:notesMasterIdLst>
  <p:sldIdLst>
    <p:sldId id="256" r:id="rId2"/>
    <p:sldId id="261" r:id="rId3"/>
    <p:sldId id="262" r:id="rId4"/>
    <p:sldId id="269" r:id="rId5"/>
    <p:sldId id="263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84" autoAdjust="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8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44A40-9112-4741-9C82-BC55E8846106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8FB47-D749-4878-AF9C-B74ADC9C5AF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304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8FB47-D749-4878-AF9C-B74ADC9C5AFD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8503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5889"/>
            <a:ext cx="5410200" cy="223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459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51451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450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393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0614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3822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2246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332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6A9238-D06E-489F-A6B0-4BF45578CBC6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43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472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77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2024/08/13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71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17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24400" y="1676400"/>
            <a:ext cx="44196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09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1676400"/>
            <a:ext cx="4724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872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55776" y="1676400"/>
            <a:ext cx="4419600" cy="4343400"/>
          </a:xfrm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200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419475" cy="4968551"/>
          </a:xfrm>
          <a:solidFill>
            <a:schemeClr val="tx2"/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3275856" y="1916832"/>
            <a:ext cx="3167757" cy="49411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372201" y="1412777"/>
            <a:ext cx="277180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9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163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0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28699"/>
            <a:ext cx="1524000" cy="62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97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921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77900" indent="-292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1"/>
            <a:ext cx="7772400" cy="1752600"/>
          </a:xfrm>
        </p:spPr>
        <p:txBody>
          <a:bodyPr/>
          <a:lstStyle/>
          <a:p>
            <a:r>
              <a:rPr lang="en-ZA" dirty="0"/>
              <a:t>Toward an industrial policy for women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/>
              <a:t>V1a</a:t>
            </a:r>
            <a:endParaRPr lang="en-ZA" dirty="0"/>
          </a:p>
          <a:p>
            <a:r>
              <a:rPr lang="en-ZA" dirty="0"/>
              <a:t>August 2024</a:t>
            </a:r>
          </a:p>
          <a:p>
            <a:r>
              <a:rPr lang="en-ZA" dirty="0"/>
              <a:t>TIPS DD on gendering industrial policy</a:t>
            </a:r>
          </a:p>
        </p:txBody>
      </p:sp>
    </p:spTree>
    <p:extLst>
      <p:ext uri="{BB962C8B-B14F-4D97-AF65-F5344CB8AC3E}">
        <p14:creationId xmlns:p14="http://schemas.microsoft.com/office/powerpoint/2010/main" val="25698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ABEF7-154C-E72D-F269-515925F5F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ZA" dirty="0"/>
              <a:t>SA’s unique deficits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EABAA-AB22-8B66-7EF9-812E80BEAA8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78711" y="1047565"/>
            <a:ext cx="3405273" cy="357156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ZA" b="1" dirty="0"/>
              <a:t>Inequality</a:t>
            </a:r>
          </a:p>
          <a:p>
            <a:r>
              <a:rPr lang="en-ZA" dirty="0"/>
              <a:t>Big businesses capture bulk of incomes and market – in 2021, 432 companies paid two thirds of company income tax</a:t>
            </a:r>
          </a:p>
          <a:p>
            <a:r>
              <a:rPr lang="en-ZA" dirty="0"/>
              <a:t>Amongst the most unequal household incomes in the world</a:t>
            </a:r>
          </a:p>
          <a:p>
            <a:r>
              <a:rPr lang="en-ZA" dirty="0"/>
              <a:t>Reproduces in part due huge differences in inherited assets, access to quality education and infrastructure</a:t>
            </a:r>
          </a:p>
          <a:p>
            <a:r>
              <a:rPr lang="en-ZA" dirty="0"/>
              <a:t>Class inequalities still align largely with race and gender, despite great progress from 1994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320D04-3CB1-5287-CD1A-FC29F7752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1047565"/>
            <a:ext cx="2681056" cy="5810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b="1" dirty="0"/>
              <a:t>Employment</a:t>
            </a:r>
          </a:p>
          <a:p>
            <a:r>
              <a:rPr lang="en-ZA" dirty="0"/>
              <a:t>Extraordinarily low employment ratio – around 40%, compared to global norm of 60%</a:t>
            </a:r>
          </a:p>
          <a:p>
            <a:pPr lvl="1"/>
            <a:r>
              <a:rPr lang="en-ZA" dirty="0"/>
              <a:t>Women at 35% (up from 25% in mid-1990s)</a:t>
            </a:r>
          </a:p>
          <a:p>
            <a:pPr lvl="1"/>
            <a:r>
              <a:rPr lang="en-ZA" dirty="0"/>
              <a:t>Men at 45%, and stable</a:t>
            </a:r>
          </a:p>
          <a:p>
            <a:pPr lvl="1"/>
            <a:r>
              <a:rPr lang="en-ZA" dirty="0"/>
              <a:t>Black women have much the lowest paid employment levels</a:t>
            </a:r>
          </a:p>
          <a:p>
            <a:r>
              <a:rPr lang="en-ZA" dirty="0"/>
              <a:t>Biggest deficit is self- employment – 4% of South African adults are self-employed, compared to 15% in upper middle income countries ex China (24% in China)</a:t>
            </a:r>
          </a:p>
          <a:p>
            <a:r>
              <a:rPr lang="en-ZA" dirty="0"/>
              <a:t>Need new support systems and infrastructure to rebuild, not just providing finance and ending apartheid laws</a:t>
            </a:r>
          </a:p>
          <a:p>
            <a:r>
              <a:rPr lang="en-ZA" dirty="0"/>
              <a:t>Women face additional barriers around family roles and household infrastructure</a:t>
            </a:r>
          </a:p>
          <a:p>
            <a:endParaRPr lang="en-Z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BAC02A-D416-67BB-0FDE-7FE2E37F98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78710" y="4703975"/>
            <a:ext cx="6365289" cy="2154025"/>
          </a:xfrm>
        </p:spPr>
        <p:txBody>
          <a:bodyPr>
            <a:normAutofit fontScale="85000" lnSpcReduction="10000"/>
          </a:bodyPr>
          <a:lstStyle/>
          <a:p>
            <a:r>
              <a:rPr lang="en-ZA" dirty="0"/>
              <a:t>Slow growth</a:t>
            </a:r>
          </a:p>
          <a:p>
            <a:pPr lvl="1"/>
            <a:r>
              <a:rPr lang="en-ZA" dirty="0"/>
              <a:t>GDP growth equal to peers from 1994 to 2011, recovering from much slower growth in 1980s</a:t>
            </a:r>
          </a:p>
          <a:p>
            <a:pPr lvl="1"/>
            <a:r>
              <a:rPr lang="en-ZA" dirty="0"/>
              <a:t>Since then, lagging increasingly behind, especially due to end of mining boom, state capture and infrastructure deterioration</a:t>
            </a:r>
          </a:p>
          <a:p>
            <a:pPr lvl="1"/>
            <a:r>
              <a:rPr lang="en-ZA" dirty="0"/>
              <a:t>Virtually no growth in GDP from 2019, compared to 1% a year in Latin America and 2% in other upper middle income countries excluding China</a:t>
            </a:r>
          </a:p>
          <a:p>
            <a:pPr lvl="1"/>
            <a:r>
              <a:rPr lang="en-ZA" dirty="0"/>
              <a:t>Means harder to restructure economy to empower historically excluded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3CCB6D-DAC5-9E5D-FD5F-B3147B2D2E6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81639" y="1047565"/>
            <a:ext cx="2862359" cy="357156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ZA" b="1" dirty="0"/>
              <a:t>Mining dependency</a:t>
            </a:r>
          </a:p>
          <a:p>
            <a:r>
              <a:rPr lang="en-ZA" dirty="0"/>
              <a:t>Minerals, metals and coal </a:t>
            </a:r>
          </a:p>
          <a:p>
            <a:pPr lvl="1"/>
            <a:r>
              <a:rPr lang="en-ZA" dirty="0"/>
              <a:t>55% of SA goods exports, compared to 35% (mostly petrol) for other upper middle income countries ex China</a:t>
            </a:r>
          </a:p>
          <a:p>
            <a:pPr lvl="1"/>
            <a:r>
              <a:rPr lang="en-ZA" dirty="0"/>
              <a:t>10% of SA GDP and 5% of jobs – almost none for women</a:t>
            </a:r>
          </a:p>
          <a:p>
            <a:r>
              <a:rPr lang="en-ZA" dirty="0"/>
              <a:t>Clothing and electronics assembly under 5% of SA exports, compared to almost 15% for other upper middle income countries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6929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721DE0-7F9F-833D-60FE-5C9E6FC0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Why not just export manufactures?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B71757-0AA8-C486-9CF2-6832A7690E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" y="1676400"/>
            <a:ext cx="2997723" cy="5181600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Asia industrialised by exporting consumer manufactures especially to global North</a:t>
            </a:r>
          </a:p>
          <a:p>
            <a:r>
              <a:rPr lang="en-ZA" dirty="0"/>
              <a:t>Benefited majority due to initial focus on labour-intensive industries – clothing and plastic products, then electronic assembly, only more recently auto and capital goods</a:t>
            </a:r>
          </a:p>
          <a:p>
            <a:r>
              <a:rPr lang="en-ZA" dirty="0"/>
              <a:t>Able to compete based on</a:t>
            </a:r>
          </a:p>
          <a:p>
            <a:pPr lvl="1"/>
            <a:r>
              <a:rPr lang="en-ZA" dirty="0"/>
              <a:t>Cheap labour compared to global North</a:t>
            </a:r>
          </a:p>
          <a:p>
            <a:pPr lvl="1"/>
            <a:r>
              <a:rPr lang="en-ZA" dirty="0"/>
              <a:t>Regional development –expanded demand and investment sources, plus synergies on infrastructure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47B3D5-9BC8-3B93-03E6-ADF6410218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1993" y="1676399"/>
            <a:ext cx="6083384" cy="5181600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r>
              <a:rPr lang="en-ZA" dirty="0"/>
              <a:t>South Africa</a:t>
            </a:r>
          </a:p>
          <a:p>
            <a:pPr lvl="1"/>
            <a:r>
              <a:rPr lang="en-ZA" dirty="0"/>
              <a:t>Competing with Asian workers, not US or Europe – pay in SA is around the same as in China</a:t>
            </a:r>
          </a:p>
          <a:p>
            <a:pPr lvl="1"/>
            <a:r>
              <a:rPr lang="en-ZA" dirty="0"/>
              <a:t>Competing with established Asian producers to supply retailers and brand names</a:t>
            </a:r>
          </a:p>
          <a:p>
            <a:pPr lvl="1"/>
            <a:r>
              <a:rPr lang="en-ZA" dirty="0"/>
              <a:t>Incomparably smaller domestic and regional markets</a:t>
            </a:r>
          </a:p>
          <a:p>
            <a:r>
              <a:rPr lang="en-ZA" dirty="0"/>
              <a:t>Only auto assembly and some niche products, mostly linked to mining, have broken into international manufacturing trade </a:t>
            </a:r>
          </a:p>
          <a:p>
            <a:pPr lvl="1"/>
            <a:r>
              <a:rPr lang="en-ZA" dirty="0"/>
              <a:t>All capital intensive, with few women workers</a:t>
            </a:r>
          </a:p>
          <a:p>
            <a:pPr lvl="1"/>
            <a:r>
              <a:rPr lang="en-ZA" dirty="0"/>
              <a:t>Result: even high exports have not led to substantial new opportunities (auto value chain employs 125 000 max)</a:t>
            </a:r>
          </a:p>
          <a:p>
            <a:r>
              <a:rPr lang="en-ZA" dirty="0"/>
              <a:t>Successes in labour-intensive export activities since 1994:</a:t>
            </a:r>
          </a:p>
          <a:p>
            <a:pPr lvl="1"/>
            <a:r>
              <a:rPr lang="en-ZA" dirty="0"/>
              <a:t>Horticulture</a:t>
            </a:r>
          </a:p>
          <a:p>
            <a:pPr lvl="1"/>
            <a:r>
              <a:rPr lang="en-ZA" dirty="0"/>
              <a:t>Cultural services (entertainment, design)</a:t>
            </a:r>
          </a:p>
          <a:p>
            <a:pPr lvl="1"/>
            <a:r>
              <a:rPr lang="en-ZA" dirty="0"/>
              <a:t>Health and education (mostly provided in SA for foreigners)</a:t>
            </a:r>
          </a:p>
          <a:p>
            <a:pPr lvl="1"/>
            <a:r>
              <a:rPr lang="en-ZA" dirty="0"/>
              <a:t>Tourism</a:t>
            </a:r>
          </a:p>
          <a:p>
            <a:pPr lvl="1"/>
            <a:r>
              <a:rPr lang="en-ZA" dirty="0"/>
              <a:t>Digital and professional services (software, website design, engineering, legal, high-end security, finance)</a:t>
            </a:r>
          </a:p>
          <a:p>
            <a:r>
              <a:rPr lang="en-ZA" dirty="0"/>
              <a:t>Trade data systematically undercount services exports, which include (a) services to foreigners provided in SA and (b) services provided in foreign countries from SA</a:t>
            </a:r>
          </a:p>
          <a:p>
            <a:pPr lvl="1"/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652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DF76E-27E7-4FF1-585A-5A8024654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6700"/>
            <a:ext cx="8229600" cy="1143000"/>
          </a:xfrm>
        </p:spPr>
        <p:txBody>
          <a:bodyPr/>
          <a:lstStyle/>
          <a:p>
            <a:r>
              <a:rPr lang="en-ZA" dirty="0"/>
              <a:t>Inclusion and industrialisation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DE5F3-BD95-003C-67F8-2DF3967247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187777"/>
            <a:ext cx="4096074" cy="5666591"/>
          </a:xfrm>
        </p:spPr>
        <p:txBody>
          <a:bodyPr>
            <a:normAutofit fontScale="92500" lnSpcReduction="10000"/>
          </a:bodyPr>
          <a:lstStyle/>
          <a:p>
            <a:r>
              <a:rPr lang="en-ZA" dirty="0"/>
              <a:t>Internationally, services have generated virtually all net new employment since 1995 </a:t>
            </a:r>
          </a:p>
          <a:p>
            <a:r>
              <a:rPr lang="en-ZA" dirty="0"/>
              <a:t>In China:</a:t>
            </a:r>
          </a:p>
          <a:p>
            <a:pPr lvl="1"/>
            <a:r>
              <a:rPr lang="en-ZA" dirty="0"/>
              <a:t>Agricultural employment down from 60% in 1991 to 25% in 2019</a:t>
            </a:r>
          </a:p>
          <a:p>
            <a:pPr lvl="1"/>
            <a:r>
              <a:rPr lang="en-ZA" dirty="0"/>
              <a:t>Manufacturing up from 21% to 27%</a:t>
            </a:r>
          </a:p>
          <a:p>
            <a:pPr lvl="1"/>
            <a:r>
              <a:rPr lang="en-ZA" dirty="0"/>
              <a:t>Services from 19% to 47%</a:t>
            </a:r>
          </a:p>
          <a:p>
            <a:r>
              <a:rPr lang="en-ZA" dirty="0"/>
              <a:t>In SA and globally, services</a:t>
            </a:r>
          </a:p>
          <a:p>
            <a:pPr lvl="1"/>
            <a:r>
              <a:rPr lang="en-ZA" dirty="0"/>
              <a:t>Provide pay and conditions on par with manufacturing</a:t>
            </a:r>
          </a:p>
          <a:p>
            <a:pPr lvl="1"/>
            <a:r>
              <a:rPr lang="en-ZA" dirty="0"/>
              <a:t>Are knowledge intensive</a:t>
            </a:r>
          </a:p>
          <a:p>
            <a:pPr lvl="1"/>
            <a:r>
              <a:rPr lang="en-ZA" dirty="0"/>
              <a:t>Are critical for building human and social capital and national competitiveness</a:t>
            </a:r>
          </a:p>
          <a:p>
            <a:pPr lvl="1"/>
            <a:r>
              <a:rPr lang="en-ZA" dirty="0"/>
              <a:t>Are especially important for women’s careers (except for some professional business services)</a:t>
            </a:r>
          </a:p>
          <a:p>
            <a:endParaRPr lang="en-ZA" dirty="0"/>
          </a:p>
          <a:p>
            <a:endParaRPr lang="en-ZA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650776-0501-B254-1A56-7435E3D1ED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36D9E5-A8DF-BE72-E5ED-AD30DBE37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074" y="1187777"/>
            <a:ext cx="5047926" cy="56665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8DDB100-C2DE-4B5C-CC1B-7F5217AED991}"/>
              </a:ext>
            </a:extLst>
          </p:cNvPr>
          <p:cNvSpPr/>
          <p:nvPr/>
        </p:nvSpPr>
        <p:spPr>
          <a:xfrm>
            <a:off x="8134709" y="6284685"/>
            <a:ext cx="828136" cy="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chemeClr val="tx1"/>
                </a:solidFill>
              </a:rPr>
              <a:t>ILOStat and WDI</a:t>
            </a:r>
          </a:p>
        </p:txBody>
      </p:sp>
    </p:spTree>
    <p:extLst>
      <p:ext uri="{BB962C8B-B14F-4D97-AF65-F5344CB8AC3E}">
        <p14:creationId xmlns:p14="http://schemas.microsoft.com/office/powerpoint/2010/main" val="33223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1B217-869E-170F-031F-F24C9FB56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An industrial policy for inclusive industrialisation in SA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6ABE51-C9A8-4EE7-340A-C70AED72C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Prioritise long-term aims of employment, equality, diversification and growth – technological upgrades and exports as means, not ends in themselves</a:t>
            </a:r>
          </a:p>
          <a:p>
            <a:r>
              <a:rPr lang="en-ZA" dirty="0"/>
              <a:t>Prioritise innovation where it can generate new opportunities on a mass scale </a:t>
            </a:r>
          </a:p>
          <a:p>
            <a:pPr lvl="1"/>
            <a:r>
              <a:rPr lang="en-ZA" dirty="0"/>
              <a:t>Replace risk aversion with risk management</a:t>
            </a:r>
          </a:p>
          <a:p>
            <a:pPr lvl="1"/>
            <a:r>
              <a:rPr lang="en-ZA" dirty="0"/>
              <a:t>When is job creation more important than higher productivity?</a:t>
            </a:r>
          </a:p>
          <a:p>
            <a:r>
              <a:rPr lang="en-ZA" dirty="0"/>
              <a:t>For established business: Focus on improving government services and holding down input costs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6407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72855-2239-3FDA-3FAB-4252AFC2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ZA" dirty="0"/>
              <a:t>Overcoming the employment deficit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0974BC-9CDC-E4AF-2505-4A81AB4ABF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557338"/>
            <a:ext cx="2545237" cy="5026024"/>
          </a:xfrm>
        </p:spPr>
        <p:txBody>
          <a:bodyPr>
            <a:normAutofit fontScale="92500" lnSpcReduction="10000"/>
          </a:bodyPr>
          <a:lstStyle/>
          <a:p>
            <a:r>
              <a:rPr lang="en-ZA" dirty="0"/>
              <a:t>Industries: </a:t>
            </a:r>
          </a:p>
          <a:p>
            <a:pPr lvl="1"/>
            <a:r>
              <a:rPr lang="en-ZA" dirty="0"/>
              <a:t>Services of all kinds</a:t>
            </a:r>
          </a:p>
          <a:p>
            <a:pPr lvl="1"/>
            <a:r>
              <a:rPr lang="en-ZA" dirty="0"/>
              <a:t>Forestry and agriculture, especially contract schemes for smallholders</a:t>
            </a:r>
          </a:p>
          <a:p>
            <a:pPr lvl="1"/>
            <a:r>
              <a:rPr lang="en-ZA" dirty="0"/>
              <a:t>Construction including public works schemes, solar installation in townships and home building/upgrading</a:t>
            </a:r>
          </a:p>
          <a:p>
            <a:pPr lvl="1"/>
            <a:r>
              <a:rPr lang="en-ZA" dirty="0"/>
              <a:t>Light manufacturing, especially local food systems, clothing (not textiles) and other labour-intensive consumer goods</a:t>
            </a:r>
          </a:p>
          <a:p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24A6D-A7C8-AE0A-5978-FD080A9703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45237" y="1916113"/>
            <a:ext cx="3587637" cy="494188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ZA" dirty="0"/>
              <a:t>Innovative clusters and production systems:</a:t>
            </a:r>
          </a:p>
          <a:p>
            <a:pPr lvl="1"/>
            <a:r>
              <a:rPr lang="en-ZA" dirty="0"/>
              <a:t>End result: more small producers meeting local needs or feeding into formal VC</a:t>
            </a:r>
          </a:p>
          <a:p>
            <a:pPr lvl="1"/>
            <a:r>
              <a:rPr lang="en-ZA" dirty="0"/>
              <a:t>Critical = public, private and social intermediaries that can create ecosystems for small producers – e.g. contracting out in agriculture and forestry, franchising in services such as fast food, tutoring, gardening and cleaning</a:t>
            </a:r>
          </a:p>
          <a:p>
            <a:pPr lvl="1"/>
            <a:r>
              <a:rPr lang="en-ZA" dirty="0"/>
              <a:t>Township enterprises that serve the community or work from new commercial, retail and where desirable light industrial sites</a:t>
            </a:r>
          </a:p>
          <a:p>
            <a:pPr lvl="1"/>
            <a:r>
              <a:rPr lang="en-ZA" dirty="0"/>
              <a:t>Increase labour intensity in the public services on the model of community health workers and teaching assistants</a:t>
            </a:r>
          </a:p>
          <a:p>
            <a:endParaRPr lang="en-Z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505FB03-A04F-9FE6-F485-9636D9D3B8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95447" y="1206631"/>
            <a:ext cx="3148553" cy="5102094"/>
          </a:xfrm>
        </p:spPr>
        <p:txBody>
          <a:bodyPr>
            <a:normAutofit lnSpcReduction="10000"/>
          </a:bodyPr>
          <a:lstStyle/>
          <a:p>
            <a:r>
              <a:rPr lang="en-ZA" dirty="0"/>
              <a:t>Requires significant changes in </a:t>
            </a:r>
          </a:p>
          <a:p>
            <a:pPr lvl="1"/>
            <a:r>
              <a:rPr lang="en-ZA" dirty="0"/>
              <a:t>Sectors and industries supported by government  departments</a:t>
            </a:r>
          </a:p>
          <a:p>
            <a:pPr lvl="1"/>
            <a:r>
              <a:rPr lang="en-ZA" dirty="0"/>
              <a:t>Scale of support for intermediaries able to reach small businesses in poor communities</a:t>
            </a:r>
          </a:p>
          <a:p>
            <a:pPr lvl="1"/>
            <a:r>
              <a:rPr lang="en-ZA" dirty="0"/>
              <a:t>Government systems and rules for risk management and payments</a:t>
            </a:r>
          </a:p>
          <a:p>
            <a:pPr lvl="1"/>
            <a:r>
              <a:rPr lang="en-ZA" dirty="0"/>
              <a:t>Systems to ensure support from other agencies – structured engagement and unambiguous prioritisation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68693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271E-9132-70D0-4C22-EA3318C6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ZA" dirty="0"/>
              <a:t>Support for established industries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82177-F5FB-815E-7976-3C8007B0EC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76399"/>
            <a:ext cx="3214540" cy="4762107"/>
          </a:xfrm>
        </p:spPr>
        <p:txBody>
          <a:bodyPr>
            <a:normAutofit/>
          </a:bodyPr>
          <a:lstStyle/>
          <a:p>
            <a:r>
              <a:rPr lang="en-ZA" dirty="0"/>
              <a:t>Prioritise competitiveness and growth prospects, not rescue operations</a:t>
            </a:r>
          </a:p>
          <a:p>
            <a:r>
              <a:rPr lang="en-ZA" dirty="0"/>
              <a:t>Protect against competition (import tariffs, guaranteed offtake/ localisation agreements) only if it supports competitiveness strategies, rather than replacing them</a:t>
            </a:r>
          </a:p>
          <a:p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F6C627-0E92-BDBB-928E-19E35F8F1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14540" y="1676400"/>
            <a:ext cx="5961211" cy="4554718"/>
          </a:xfrm>
        </p:spPr>
        <p:txBody>
          <a:bodyPr>
            <a:normAutofit/>
          </a:bodyPr>
          <a:lstStyle/>
          <a:p>
            <a:r>
              <a:rPr lang="en-ZA" dirty="0"/>
              <a:t>More re-active and responsive stance:</a:t>
            </a:r>
          </a:p>
          <a:p>
            <a:pPr lvl="1"/>
            <a:r>
              <a:rPr lang="en-ZA" dirty="0"/>
              <a:t>More reliable and affordable electricity, freight transport, water and broadband – including metros and secondary cities</a:t>
            </a:r>
          </a:p>
          <a:p>
            <a:pPr lvl="1"/>
            <a:r>
              <a:rPr lang="en-ZA" dirty="0"/>
              <a:t>More efficient licencing, without sacrificing standards</a:t>
            </a:r>
          </a:p>
          <a:p>
            <a:pPr lvl="1"/>
            <a:r>
              <a:rPr lang="en-ZA" dirty="0"/>
              <a:t>Focus on cost cutting, not protection</a:t>
            </a:r>
          </a:p>
          <a:p>
            <a:pPr lvl="2"/>
            <a:r>
              <a:rPr lang="en-ZA" dirty="0"/>
              <a:t>Consistent, large-scale measures to ensure rents from commodities go to downstream manufacturers (e.g. soya for poultry; iron ore, coal and scrap for steel; textiles for clothing)</a:t>
            </a:r>
          </a:p>
          <a:p>
            <a:pPr lvl="2"/>
            <a:r>
              <a:rPr lang="en-ZA" dirty="0"/>
              <a:t>Incentivise upgrades in work organisation, technologies and product lines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6234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B3BC-876F-C5DF-95EF-10B966C7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Takeaways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17A7E-33A6-6575-BB3A-DFC6C27C73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2771799" cy="4968551"/>
          </a:xfrm>
        </p:spPr>
        <p:txBody>
          <a:bodyPr>
            <a:normAutofit/>
          </a:bodyPr>
          <a:lstStyle/>
          <a:p>
            <a:r>
              <a:rPr lang="en-ZA" sz="2800" dirty="0"/>
              <a:t>To address the continued economic subordination of women, industrial policy has to prioritise SA’s unique socioeconomic needs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FB6EE-A79A-437B-D7D6-D8EDB10689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7212" y="1725105"/>
            <a:ext cx="3572759" cy="5132895"/>
          </a:xfrm>
        </p:spPr>
        <p:txBody>
          <a:bodyPr>
            <a:normAutofit/>
          </a:bodyPr>
          <a:lstStyle/>
          <a:p>
            <a:r>
              <a:rPr lang="en-ZA" sz="2800" dirty="0"/>
              <a:t>Walking on two legs:</a:t>
            </a:r>
          </a:p>
          <a:p>
            <a:pPr lvl="1"/>
            <a:r>
              <a:rPr lang="en-ZA" sz="2400" dirty="0"/>
              <a:t>Massively scale up programmes to create opportunities and empower our people through innovative programmes</a:t>
            </a:r>
          </a:p>
          <a:p>
            <a:pPr lvl="1"/>
            <a:r>
              <a:rPr lang="en-ZA" sz="2400" dirty="0"/>
              <a:t>Help established producers become more competitive, rather than just protecting them from competition</a:t>
            </a:r>
          </a:p>
          <a:p>
            <a:endParaRPr lang="en-ZA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C4A63-89C8-B6DC-A85A-6DD0B239AA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17996" y="1412777"/>
            <a:ext cx="3026005" cy="4896544"/>
          </a:xfrm>
        </p:spPr>
        <p:txBody>
          <a:bodyPr>
            <a:normAutofit lnSpcReduction="10000"/>
          </a:bodyPr>
          <a:lstStyle/>
          <a:p>
            <a:r>
              <a:rPr lang="en-ZA" dirty="0"/>
              <a:t>Changes in the way the state functions:</a:t>
            </a:r>
          </a:p>
          <a:p>
            <a:pPr lvl="1"/>
            <a:r>
              <a:rPr lang="en-ZA" dirty="0"/>
              <a:t>Unambiguous prioritisation as basis for alignment across the state </a:t>
            </a:r>
          </a:p>
          <a:p>
            <a:pPr lvl="1"/>
            <a:r>
              <a:rPr lang="en-ZA" dirty="0"/>
              <a:t>Reallocation of capacity within the dtic</a:t>
            </a:r>
          </a:p>
          <a:p>
            <a:pPr lvl="1"/>
            <a:r>
              <a:rPr lang="en-ZA" dirty="0"/>
              <a:t>Management of risks resulting from structural change, rather than just avoiding them</a:t>
            </a:r>
          </a:p>
          <a:p>
            <a:pPr lvl="1"/>
            <a:r>
              <a:rPr lang="en-ZA" dirty="0"/>
              <a:t>Address the specific obstacles facing historically excluded, including from gender roles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919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A91468-752A-7623-F932-AFA3DAC9B8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Re a leboha!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2024DA3-09F1-8D60-CE89-BDE40E7AD2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26361802"/>
      </p:ext>
    </p:extLst>
  </p:cSld>
  <p:clrMapOvr>
    <a:masterClrMapping/>
  </p:clrMapOvr>
</p:sld>
</file>

<file path=ppt/theme/theme1.xml><?xml version="1.0" encoding="utf-8"?>
<a:theme xmlns:a="http://schemas.openxmlformats.org/drawingml/2006/main" name="T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eting with Eskom exco 14 January 2021" id="{5D4DC8BD-5DB3-4A84-B8BE-7E3E9ACB7886}" vid="{CFDB8D14-69E7-4D7C-897C-BFFAE57DF7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TIPS</Template>
  <TotalTime>955</TotalTime>
  <Words>1137</Words>
  <Application>Microsoft Office PowerPoint</Application>
  <PresentationFormat>On-screen Show (4:3)</PresentationFormat>
  <Paragraphs>103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Cambria</vt:lpstr>
      <vt:lpstr>Wingdings</vt:lpstr>
      <vt:lpstr>TIPS</vt:lpstr>
      <vt:lpstr>Toward an industrial policy for women</vt:lpstr>
      <vt:lpstr>SA’s unique deficits</vt:lpstr>
      <vt:lpstr>Why not just export manufactures?</vt:lpstr>
      <vt:lpstr>Inclusion and industrialisation</vt:lpstr>
      <vt:lpstr>An industrial policy for inclusive industrialisation in SA</vt:lpstr>
      <vt:lpstr>Overcoming the employment deficit</vt:lpstr>
      <vt:lpstr>Support for established industries</vt:lpstr>
      <vt:lpstr>Takeaways</vt:lpstr>
      <vt:lpstr>Re a leboha!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Neva</dc:creator>
  <cp:lastModifiedBy>Siyamthanda Nyulu</cp:lastModifiedBy>
  <cp:revision>11</cp:revision>
  <dcterms:created xsi:type="dcterms:W3CDTF">2024-07-09T05:06:03Z</dcterms:created>
  <dcterms:modified xsi:type="dcterms:W3CDTF">2024-08-13T07:17:35Z</dcterms:modified>
</cp:coreProperties>
</file>