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sldIdLst>
    <p:sldId id="256" r:id="rId2"/>
    <p:sldId id="260" r:id="rId3"/>
    <p:sldId id="273" r:id="rId4"/>
    <p:sldId id="261" r:id="rId5"/>
    <p:sldId id="263" r:id="rId6"/>
    <p:sldId id="267" r:id="rId7"/>
    <p:sldId id="272" r:id="rId8"/>
    <p:sldId id="269" r:id="rId9"/>
    <p:sldId id="270" r:id="rId10"/>
    <p:sldId id="274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36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documents\master%20plan%20process%202019\master%20plans%202023\econ%20data%20master%20plans%20july%2020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'final summary table shares'!$A$11</c:f>
              <c:strCache>
                <c:ptCount val="1"/>
                <c:pt idx="0">
                  <c:v>Other agriculture</c:v>
                </c:pt>
              </c:strCache>
            </c:strRef>
          </c:tx>
          <c:spPr>
            <a:solidFill>
              <a:srgbClr val="4BACC6">
                <a:lumMod val="50000"/>
              </a:srgb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'final summary table shares'!$B$10:$F$10</c:f>
              <c:strCache>
                <c:ptCount val="5"/>
                <c:pt idx="0">
                  <c:v>GDP (a)</c:v>
                </c:pt>
                <c:pt idx="1">
                  <c:v>investment (b)</c:v>
                </c:pt>
                <c:pt idx="2">
                  <c:v>private formal 
employment (c)</c:v>
                </c:pt>
                <c:pt idx="3">
                  <c:v>goods exports</c:v>
                </c:pt>
                <c:pt idx="4">
                  <c:v>goods imports</c:v>
                </c:pt>
              </c:strCache>
            </c:strRef>
          </c:cat>
          <c:val>
            <c:numRef>
              <c:f>'final summary table shares'!$B$11:$F$11</c:f>
              <c:numCache>
                <c:formatCode>0.0%</c:formatCode>
                <c:ptCount val="5"/>
                <c:pt idx="0">
                  <c:v>2.7218361952771792E-2</c:v>
                </c:pt>
                <c:pt idx="1">
                  <c:v>3.8113856227265694E-2</c:v>
                </c:pt>
                <c:pt idx="2">
                  <c:v>6.1409064545528663E-2</c:v>
                </c:pt>
                <c:pt idx="3">
                  <c:v>5.7511566287844547E-2</c:v>
                </c:pt>
                <c:pt idx="4">
                  <c:v>1.5217874529010364E-2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B2-4A2B-8544-64898CF0A91D}"/>
            </c:ext>
          </c:extLst>
        </c:ser>
        <c:ser>
          <c:idx val="1"/>
          <c:order val="1"/>
          <c:tx>
            <c:strRef>
              <c:f>'final summary table shares'!$A$12</c:f>
              <c:strCache>
                <c:ptCount val="1"/>
                <c:pt idx="0">
                  <c:v>Poultry</c:v>
                </c:pt>
              </c:strCache>
            </c:strRef>
          </c:tx>
          <c:spPr>
            <a:solidFill>
              <a:srgbClr val="9BBB59">
                <a:lumMod val="60000"/>
                <a:lumOff val="40000"/>
              </a:srgb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'final summary table shares'!$B$10:$F$10</c:f>
              <c:strCache>
                <c:ptCount val="5"/>
                <c:pt idx="0">
                  <c:v>GDP (a)</c:v>
                </c:pt>
                <c:pt idx="1">
                  <c:v>investment (b)</c:v>
                </c:pt>
                <c:pt idx="2">
                  <c:v>private formal 
employment (c)</c:v>
                </c:pt>
                <c:pt idx="3">
                  <c:v>goods exports</c:v>
                </c:pt>
                <c:pt idx="4">
                  <c:v>goods imports</c:v>
                </c:pt>
              </c:strCache>
            </c:strRef>
          </c:cat>
          <c:val>
            <c:numRef>
              <c:f>'final summary table shares'!$B$12:$F$12</c:f>
              <c:numCache>
                <c:formatCode>General</c:formatCode>
                <c:ptCount val="5"/>
                <c:pt idx="0" formatCode="0.0%">
                  <c:v>2.6363628881395694E-3</c:v>
                </c:pt>
                <c:pt idx="2" formatCode="0.0%">
                  <c:v>6.3014241656718633E-3</c:v>
                </c:pt>
                <c:pt idx="3" formatCode="0.0%">
                  <c:v>7.4037544920009849E-4</c:v>
                </c:pt>
                <c:pt idx="4" formatCode="0.0%">
                  <c:v>2.4914449064061743E-3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B2-4A2B-8544-64898CF0A91D}"/>
            </c:ext>
          </c:extLst>
        </c:ser>
        <c:ser>
          <c:idx val="2"/>
          <c:order val="2"/>
          <c:tx>
            <c:strRef>
              <c:f>'final summary table shares'!$A$13</c:f>
              <c:strCache>
                <c:ptCount val="1"/>
                <c:pt idx="0">
                  <c:v>Sugar</c:v>
                </c:pt>
              </c:strCache>
            </c:strRef>
          </c:tx>
          <c:spPr>
            <a:solidFill>
              <a:srgbClr val="9BBB59">
                <a:lumMod val="20000"/>
                <a:lumOff val="80000"/>
              </a:srgb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'final summary table shares'!$B$10:$F$10</c:f>
              <c:strCache>
                <c:ptCount val="5"/>
                <c:pt idx="0">
                  <c:v>GDP (a)</c:v>
                </c:pt>
                <c:pt idx="1">
                  <c:v>investment (b)</c:v>
                </c:pt>
                <c:pt idx="2">
                  <c:v>private formal 
employment (c)</c:v>
                </c:pt>
                <c:pt idx="3">
                  <c:v>goods exports</c:v>
                </c:pt>
                <c:pt idx="4">
                  <c:v>goods imports</c:v>
                </c:pt>
              </c:strCache>
            </c:strRef>
          </c:cat>
          <c:val>
            <c:numRef>
              <c:f>'final summary table shares'!$B$13:$F$13</c:f>
              <c:numCache>
                <c:formatCode>General</c:formatCode>
                <c:ptCount val="5"/>
                <c:pt idx="0" formatCode="0.0%">
                  <c:v>5.4013413512739002E-4</c:v>
                </c:pt>
                <c:pt idx="2" formatCode="0.0%">
                  <c:v>7.4471376503394754E-3</c:v>
                </c:pt>
                <c:pt idx="3" formatCode="0.0%">
                  <c:v>2.6510076439920337E-3</c:v>
                </c:pt>
                <c:pt idx="4" formatCode="0.0%">
                  <c:v>2.8906515264334122E-3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2B2-4A2B-8544-64898CF0A91D}"/>
            </c:ext>
          </c:extLst>
        </c:ser>
        <c:ser>
          <c:idx val="3"/>
          <c:order val="3"/>
          <c:tx>
            <c:strRef>
              <c:f>'final summary table shares'!$A$14</c:f>
              <c:strCache>
                <c:ptCount val="1"/>
                <c:pt idx="0">
                  <c:v>Steel value chain</c:v>
                </c:pt>
              </c:strCache>
            </c:strRef>
          </c:tx>
          <c:spPr>
            <a:solidFill>
              <a:srgbClr val="4BACC6">
                <a:lumMod val="75000"/>
              </a:srgb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'final summary table shares'!$B$10:$F$10</c:f>
              <c:strCache>
                <c:ptCount val="5"/>
                <c:pt idx="0">
                  <c:v>GDP (a)</c:v>
                </c:pt>
                <c:pt idx="1">
                  <c:v>investment (b)</c:v>
                </c:pt>
                <c:pt idx="2">
                  <c:v>private formal 
employment (c)</c:v>
                </c:pt>
                <c:pt idx="3">
                  <c:v>goods exports</c:v>
                </c:pt>
                <c:pt idx="4">
                  <c:v>goods imports</c:v>
                </c:pt>
              </c:strCache>
            </c:strRef>
          </c:cat>
          <c:val>
            <c:numRef>
              <c:f>'final summary table shares'!$B$14:$F$14</c:f>
              <c:numCache>
                <c:formatCode>0.0%</c:formatCode>
                <c:ptCount val="5"/>
                <c:pt idx="0">
                  <c:v>1.5450307387478488E-2</c:v>
                </c:pt>
                <c:pt idx="1">
                  <c:v>2.0535705225343245E-2</c:v>
                </c:pt>
                <c:pt idx="2">
                  <c:v>1.0248533793117626E-2</c:v>
                </c:pt>
                <c:pt idx="3">
                  <c:v>9.8640962565447007E-2</c:v>
                </c:pt>
                <c:pt idx="4">
                  <c:v>6.1597002056728495E-2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2B2-4A2B-8544-64898CF0A91D}"/>
            </c:ext>
          </c:extLst>
        </c:ser>
        <c:ser>
          <c:idx val="4"/>
          <c:order val="4"/>
          <c:tx>
            <c:strRef>
              <c:f>'final summary table shares'!$A$15</c:f>
              <c:strCache>
                <c:ptCount val="1"/>
                <c:pt idx="0">
                  <c:v>Wood/Paper</c:v>
                </c:pt>
              </c:strCache>
            </c:strRef>
          </c:tx>
          <c:spPr>
            <a:solidFill>
              <a:srgbClr val="4BACC6">
                <a:lumMod val="40000"/>
                <a:lumOff val="60000"/>
              </a:srgb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'final summary table shares'!$B$10:$F$10</c:f>
              <c:strCache>
                <c:ptCount val="5"/>
                <c:pt idx="0">
                  <c:v>GDP (a)</c:v>
                </c:pt>
                <c:pt idx="1">
                  <c:v>investment (b)</c:v>
                </c:pt>
                <c:pt idx="2">
                  <c:v>private formal 
employment (c)</c:v>
                </c:pt>
                <c:pt idx="3">
                  <c:v>goods exports</c:v>
                </c:pt>
                <c:pt idx="4">
                  <c:v>goods imports</c:v>
                </c:pt>
              </c:strCache>
            </c:strRef>
          </c:cat>
          <c:val>
            <c:numRef>
              <c:f>'final summary table shares'!$B$15:$F$15</c:f>
              <c:numCache>
                <c:formatCode>0.0%</c:formatCode>
                <c:ptCount val="5"/>
                <c:pt idx="0">
                  <c:v>1.0351806986481339E-2</c:v>
                </c:pt>
                <c:pt idx="1">
                  <c:v>1.2054589140647179E-2</c:v>
                </c:pt>
                <c:pt idx="2">
                  <c:v>1.4598346942565059E-2</c:v>
                </c:pt>
                <c:pt idx="3">
                  <c:v>1.9193667035802844E-2</c:v>
                </c:pt>
                <c:pt idx="4">
                  <c:v>1.8068893908396711E-2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2B2-4A2B-8544-64898CF0A91D}"/>
            </c:ext>
          </c:extLst>
        </c:ser>
        <c:ser>
          <c:idx val="5"/>
          <c:order val="5"/>
          <c:tx>
            <c:strRef>
              <c:f>'final summary table shares'!$A$16</c:f>
              <c:strCache>
                <c:ptCount val="1"/>
                <c:pt idx="0">
                  <c:v>Auto</c:v>
                </c:pt>
              </c:strCache>
            </c:strRef>
          </c:tx>
          <c:spPr>
            <a:solidFill>
              <a:srgbClr val="C0504D">
                <a:lumMod val="50000"/>
              </a:srgb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'final summary table shares'!$B$10:$F$10</c:f>
              <c:strCache>
                <c:ptCount val="5"/>
                <c:pt idx="0">
                  <c:v>GDP (a)</c:v>
                </c:pt>
                <c:pt idx="1">
                  <c:v>investment (b)</c:v>
                </c:pt>
                <c:pt idx="2">
                  <c:v>private formal 
employment (c)</c:v>
                </c:pt>
                <c:pt idx="3">
                  <c:v>goods exports</c:v>
                </c:pt>
                <c:pt idx="4">
                  <c:v>goods imports</c:v>
                </c:pt>
              </c:strCache>
            </c:strRef>
          </c:cat>
          <c:val>
            <c:numRef>
              <c:f>'final summary table shares'!$B$16:$F$16</c:f>
              <c:numCache>
                <c:formatCode>0.0%</c:formatCode>
                <c:ptCount val="5"/>
                <c:pt idx="0">
                  <c:v>9.0838682466696137E-3</c:v>
                </c:pt>
                <c:pt idx="1">
                  <c:v>5.0070933187668617E-3</c:v>
                </c:pt>
                <c:pt idx="2">
                  <c:v>1.2602848331343727E-2</c:v>
                </c:pt>
                <c:pt idx="3">
                  <c:v>9.4352423432317395E-2</c:v>
                </c:pt>
                <c:pt idx="4">
                  <c:v>0.13853212378454488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2B2-4A2B-8544-64898CF0A91D}"/>
            </c:ext>
          </c:extLst>
        </c:ser>
        <c:ser>
          <c:idx val="6"/>
          <c:order val="6"/>
          <c:tx>
            <c:strRef>
              <c:f>'final summary table shares'!$A$17</c:f>
              <c:strCache>
                <c:ptCount val="1"/>
                <c:pt idx="0">
                  <c:v>CTFL</c:v>
                </c:pt>
              </c:strCache>
            </c:strRef>
          </c:tx>
          <c:spPr>
            <a:solidFill>
              <a:srgbClr val="C0504D">
                <a:lumMod val="60000"/>
                <a:lumOff val="40000"/>
              </a:srgb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'final summary table shares'!$B$10:$F$10</c:f>
              <c:strCache>
                <c:ptCount val="5"/>
                <c:pt idx="0">
                  <c:v>GDP (a)</c:v>
                </c:pt>
                <c:pt idx="1">
                  <c:v>investment (b)</c:v>
                </c:pt>
                <c:pt idx="2">
                  <c:v>private formal 
employment (c)</c:v>
                </c:pt>
                <c:pt idx="3">
                  <c:v>goods exports</c:v>
                </c:pt>
                <c:pt idx="4">
                  <c:v>goods imports</c:v>
                </c:pt>
              </c:strCache>
            </c:strRef>
          </c:cat>
          <c:val>
            <c:numRef>
              <c:f>'final summary table shares'!$B$17:$F$17</c:f>
              <c:numCache>
                <c:formatCode>0.0%</c:formatCode>
                <c:ptCount val="5"/>
                <c:pt idx="0">
                  <c:v>4.5900112299826594E-3</c:v>
                </c:pt>
                <c:pt idx="1">
                  <c:v>2.0851670435092454E-3</c:v>
                </c:pt>
                <c:pt idx="2">
                  <c:v>1.6281120147139252E-2</c:v>
                </c:pt>
                <c:pt idx="3">
                  <c:v>1.200614259629547E-2</c:v>
                </c:pt>
                <c:pt idx="4">
                  <c:v>4.4480083765361403E-2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2B2-4A2B-8544-64898CF0A91D}"/>
            </c:ext>
          </c:extLst>
        </c:ser>
        <c:ser>
          <c:idx val="8"/>
          <c:order val="7"/>
          <c:tx>
            <c:strRef>
              <c:f>'final summary table shares'!$A$18</c:f>
              <c:strCache>
                <c:ptCount val="1"/>
                <c:pt idx="0">
                  <c:v>Furniture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'final summary table shares'!$B$10:$F$10</c:f>
              <c:strCache>
                <c:ptCount val="5"/>
                <c:pt idx="0">
                  <c:v>GDP (a)</c:v>
                </c:pt>
                <c:pt idx="1">
                  <c:v>investment (b)</c:v>
                </c:pt>
                <c:pt idx="2">
                  <c:v>private formal 
employment (c)</c:v>
                </c:pt>
                <c:pt idx="3">
                  <c:v>goods exports</c:v>
                </c:pt>
                <c:pt idx="4">
                  <c:v>goods imports</c:v>
                </c:pt>
              </c:strCache>
            </c:strRef>
          </c:cat>
          <c:val>
            <c:numRef>
              <c:f>'final summary table shares'!$B$18:$F$18</c:f>
              <c:numCache>
                <c:formatCode>0.0%</c:formatCode>
                <c:ptCount val="5"/>
                <c:pt idx="0">
                  <c:v>8.5054119770115342E-4</c:v>
                </c:pt>
                <c:pt idx="1">
                  <c:v>4.0393001843612745E-4</c:v>
                </c:pt>
                <c:pt idx="2">
                  <c:v>2.9370106567408192E-3</c:v>
                </c:pt>
                <c:pt idx="3">
                  <c:v>1.7782614381611408E-3</c:v>
                </c:pt>
                <c:pt idx="4">
                  <c:v>4.2419473564286369E-3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62B2-4A2B-8544-64898CF0A91D}"/>
            </c:ext>
          </c:extLst>
        </c:ser>
        <c:ser>
          <c:idx val="7"/>
          <c:order val="8"/>
          <c:tx>
            <c:strRef>
              <c:f>'final summary table shares'!$A$19</c:f>
              <c:strCache>
                <c:ptCount val="1"/>
                <c:pt idx="0">
                  <c:v>Creative (d)</c:v>
                </c:pt>
              </c:strCache>
            </c:strRef>
          </c:tx>
          <c:spPr>
            <a:solidFill>
              <a:srgbClr val="F79646">
                <a:lumMod val="20000"/>
                <a:lumOff val="80000"/>
              </a:srgbClr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'final summary table shares'!$B$10:$F$10</c:f>
              <c:strCache>
                <c:ptCount val="5"/>
                <c:pt idx="0">
                  <c:v>GDP (a)</c:v>
                </c:pt>
                <c:pt idx="1">
                  <c:v>investment (b)</c:v>
                </c:pt>
                <c:pt idx="2">
                  <c:v>private formal 
employment (c)</c:v>
                </c:pt>
                <c:pt idx="3">
                  <c:v>goods exports</c:v>
                </c:pt>
                <c:pt idx="4">
                  <c:v>goods imports</c:v>
                </c:pt>
              </c:strCache>
            </c:strRef>
          </c:cat>
          <c:val>
            <c:numRef>
              <c:f>'final summary table shares'!$B$19:$F$19</c:f>
              <c:numCache>
                <c:formatCode>0.0%</c:formatCode>
                <c:ptCount val="5"/>
                <c:pt idx="0">
                  <c:v>3.6721742498756526E-3</c:v>
                </c:pt>
                <c:pt idx="1">
                  <c:v>9.1495393413581743E-3</c:v>
                </c:pt>
                <c:pt idx="2">
                  <c:v>9.7009551125843835E-3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2B2-4A2B-8544-64898CF0A9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overlap val="100"/>
        <c:axId val="1856535056"/>
        <c:axId val="1856527984"/>
      </c:barChart>
      <c:catAx>
        <c:axId val="1856535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6527984"/>
        <c:crosses val="autoZero"/>
        <c:auto val="1"/>
        <c:lblAlgn val="ctr"/>
        <c:lblOffset val="100"/>
        <c:noMultiLvlLbl val="0"/>
      </c:catAx>
      <c:valAx>
        <c:axId val="1856527984"/>
        <c:scaling>
          <c:orientation val="minMax"/>
          <c:max val="0.3000000000000000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56535056"/>
        <c:crosses val="autoZero"/>
        <c:crossBetween val="between"/>
      </c:valAx>
      <c:spPr>
        <a:noFill/>
        <a:ln w="6350">
          <a:solidFill>
            <a:sysClr val="windowText" lastClr="000000"/>
          </a:solidFill>
        </a:ln>
        <a:effectLst/>
      </c:spPr>
    </c:plotArea>
    <c:legend>
      <c:legendPos val="r"/>
      <c:layout>
        <c:manualLayout>
          <c:xMode val="edge"/>
          <c:yMode val="edge"/>
          <c:x val="0.65061111235166358"/>
          <c:y val="3.0771114128067219E-2"/>
          <c:w val="0.33459287169893021"/>
          <c:h val="0.7633775105406589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15889"/>
            <a:ext cx="5410200" cy="2233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  <a:solidFill>
            <a:schemeClr val="accent1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4459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51451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34503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2393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2024/07/10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70614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2024/07/10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3822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2024/07/10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32246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2024/07/10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332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6A9238-D06E-489F-A6B0-4BF45578CBC6}" type="datetimeFigureOut">
              <a:rPr lang="en-ZA" smtClean="0"/>
              <a:t>2024/07/10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343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1472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2024/07/10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3772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2024/07/10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71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1179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24400" y="1676400"/>
            <a:ext cx="44196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209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1676400"/>
            <a:ext cx="4724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3872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55776" y="1676400"/>
            <a:ext cx="4419600" cy="4343400"/>
          </a:xfrm>
          <a:noFill/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7200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0" y="1556792"/>
            <a:ext cx="3419475" cy="4968551"/>
          </a:xfrm>
          <a:solidFill>
            <a:schemeClr val="tx2"/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3275856" y="1916832"/>
            <a:ext cx="3167757" cy="494116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6372201" y="1412777"/>
            <a:ext cx="2771800" cy="489654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89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7163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0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28699"/>
            <a:ext cx="1524000" cy="629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397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  <p:sldLayoutId id="2147483799" r:id="rId1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92100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77900" indent="-292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Evaluation of the master plans: A summary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ZA" dirty="0"/>
              <a:t>Input to TIPS development dialogue</a:t>
            </a:r>
          </a:p>
          <a:p>
            <a:r>
              <a:rPr lang="en-ZA" dirty="0"/>
              <a:t>July 2024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6989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FB3BC-876F-C5DF-95EF-10B966C78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Implications for industrial policy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F17A7E-33A6-6575-BB3A-DFC6C27C73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" y="1556792"/>
            <a:ext cx="2032985" cy="4968551"/>
          </a:xfrm>
        </p:spPr>
        <p:txBody>
          <a:bodyPr>
            <a:normAutofit fontScale="92500"/>
          </a:bodyPr>
          <a:lstStyle/>
          <a:p>
            <a:r>
              <a:rPr lang="en-ZA" sz="2800" dirty="0"/>
              <a:t>Industrial policy has to meet SA’s unique needs</a:t>
            </a:r>
          </a:p>
          <a:p>
            <a:r>
              <a:rPr lang="en-ZA" sz="2800" dirty="0"/>
              <a:t>Specify long-term goals to help ensure we stay on the right track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B2F37C-E9CC-1D3C-7176-B4323B5F524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2986" y="1934588"/>
            <a:ext cx="3577701" cy="4830197"/>
          </a:xfrm>
        </p:spPr>
        <p:txBody>
          <a:bodyPr>
            <a:normAutofit fontScale="92500" lnSpcReduction="10000"/>
          </a:bodyPr>
          <a:lstStyle/>
          <a:p>
            <a:r>
              <a:rPr lang="en-ZA" sz="2800" dirty="0"/>
              <a:t>Walking on two legs:</a:t>
            </a:r>
          </a:p>
          <a:p>
            <a:pPr lvl="1"/>
            <a:r>
              <a:rPr lang="en-ZA" sz="2400" dirty="0"/>
              <a:t>Massively scale up programmes to create opportunities and empower our people through innovative programmes (products, ownership, financing, intermediaries)</a:t>
            </a:r>
          </a:p>
          <a:p>
            <a:pPr lvl="1"/>
            <a:r>
              <a:rPr lang="en-ZA" sz="2400" dirty="0"/>
              <a:t>Help established producers become more competitive, rather than just protecting them from competition</a:t>
            </a:r>
          </a:p>
          <a:p>
            <a:endParaRPr lang="en-ZA" sz="2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C6D37B-1B71-7040-9B29-FCAB11565B2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95278" y="1556792"/>
            <a:ext cx="3648723" cy="4204816"/>
          </a:xfrm>
        </p:spPr>
        <p:txBody>
          <a:bodyPr>
            <a:noAutofit/>
          </a:bodyPr>
          <a:lstStyle/>
          <a:p>
            <a:r>
              <a:rPr lang="en-ZA" sz="2400" dirty="0"/>
              <a:t>Changes in the way the state functions:</a:t>
            </a:r>
          </a:p>
          <a:p>
            <a:pPr lvl="1"/>
            <a:r>
              <a:rPr lang="en-ZA" sz="2000" dirty="0"/>
              <a:t>Unambiguous prioritisation of a few key aims and  programmes as basis for alignment across the state </a:t>
            </a:r>
          </a:p>
          <a:p>
            <a:pPr lvl="1"/>
            <a:r>
              <a:rPr lang="en-ZA" sz="2000" dirty="0"/>
              <a:t>Reallocation of capacity within the dtic</a:t>
            </a:r>
          </a:p>
          <a:p>
            <a:pPr lvl="1"/>
            <a:r>
              <a:rPr lang="en-ZA" sz="2000" dirty="0"/>
              <a:t>Management of risks resulting from structural change, rather than just avoiding them</a:t>
            </a:r>
          </a:p>
          <a:p>
            <a:endParaRPr lang="en-ZA" sz="2400" dirty="0"/>
          </a:p>
        </p:txBody>
      </p:sp>
    </p:spTree>
    <p:extLst>
      <p:ext uri="{BB962C8B-B14F-4D97-AF65-F5344CB8AC3E}">
        <p14:creationId xmlns:p14="http://schemas.microsoft.com/office/powerpoint/2010/main" val="73919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B61E2F4E-6D6F-17AC-FD20-D498B67E86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Re a leboha!</a:t>
            </a:r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10AD378D-9708-FDA1-25A9-3192449713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64781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1ED0C-FCFD-3565-B3CE-AEE7ABA66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Aims and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99996-24BC-5741-7486-340AD7D25A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" y="1676400"/>
            <a:ext cx="2372264" cy="4343400"/>
          </a:xfrm>
        </p:spPr>
        <p:txBody>
          <a:bodyPr/>
          <a:lstStyle/>
          <a:p>
            <a:r>
              <a:rPr lang="en-ZA" dirty="0"/>
              <a:t>Five years since introduction of master plan approach</a:t>
            </a:r>
          </a:p>
          <a:p>
            <a:r>
              <a:rPr lang="en-ZA" dirty="0"/>
              <a:t>Evaluation should help identify new opportunities and areas for improvement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039192-B42B-1F12-B16B-53260CAA475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72265" y="1676400"/>
            <a:ext cx="6803111" cy="4343400"/>
          </a:xfrm>
        </p:spPr>
        <p:txBody>
          <a:bodyPr>
            <a:normAutofit/>
          </a:bodyPr>
          <a:lstStyle/>
          <a:p>
            <a:r>
              <a:rPr lang="en-ZA" dirty="0"/>
              <a:t>Methodology: Review of overall master plans project</a:t>
            </a:r>
          </a:p>
          <a:p>
            <a:pPr lvl="1"/>
            <a:r>
              <a:rPr lang="en-ZA" dirty="0"/>
              <a:t>Individual plans analysed as main mode of implementation, with four reviewed in more depth as case studies</a:t>
            </a:r>
          </a:p>
          <a:p>
            <a:pPr lvl="1"/>
            <a:r>
              <a:rPr lang="en-ZA" dirty="0"/>
              <a:t>Problem that no published policy document – draw on presentations and speeches</a:t>
            </a:r>
          </a:p>
          <a:p>
            <a:r>
              <a:rPr lang="en-ZA" dirty="0"/>
              <a:t>Re-imagined industrial strategy (RIS) documentation only discusses process – for objectives, use the overall dtic vision:</a:t>
            </a:r>
          </a:p>
          <a:p>
            <a:pPr marL="393700" lvl="2" indent="0">
              <a:buNone/>
            </a:pPr>
            <a:r>
              <a:rPr lang="en-ZA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“A dynamic, industrial, and globally competitive South African economy, characterised by meaningful economic transformation, inclusive growth and development, decent employment and equity, built on the full potential of all citizens.”</a:t>
            </a:r>
            <a:endParaRPr lang="en-ZA" sz="2000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632131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006FD-4434-35F1-4CB3-9D9066068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ZA" dirty="0"/>
              <a:t>The structural challenges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31FECCA-7FB8-2410-57D8-B30392BFB9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5512" y="938270"/>
            <a:ext cx="5791702" cy="591972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644075B-8C75-D557-C9B3-2E9249AE59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31216" y="945752"/>
            <a:ext cx="3438442" cy="5907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3955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7DE38-F700-6843-A156-D7AD7065A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The master plan project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627DA-3066-EE91-51CA-C1EF80B88B8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" y="1417638"/>
            <a:ext cx="3545456" cy="5440362"/>
          </a:xfrm>
        </p:spPr>
        <p:txBody>
          <a:bodyPr>
            <a:normAutofit fontScale="92500" lnSpcReduction="20000"/>
          </a:bodyPr>
          <a:lstStyle/>
          <a:p>
            <a:r>
              <a:rPr lang="en-ZA" dirty="0"/>
              <a:t>Five main innovations</a:t>
            </a:r>
          </a:p>
          <a:p>
            <a:pPr lvl="1"/>
            <a:r>
              <a:rPr lang="en-ZA" dirty="0"/>
              <a:t>Well-defined aims for industrial policy to guide master plans</a:t>
            </a:r>
          </a:p>
          <a:p>
            <a:pPr lvl="1"/>
            <a:r>
              <a:rPr lang="en-ZA" dirty="0"/>
              <a:t>Focus on a few prioritised industries to enable scaled up support</a:t>
            </a:r>
          </a:p>
          <a:p>
            <a:pPr lvl="1"/>
            <a:r>
              <a:rPr lang="en-ZA" dirty="0"/>
              <a:t>Close collaboration with industry stakeholders (established business and organised labour) – platforms and engagement are more important than the published document</a:t>
            </a:r>
          </a:p>
          <a:p>
            <a:pPr lvl="1"/>
            <a:r>
              <a:rPr lang="en-ZA" dirty="0"/>
              <a:t>Evidence-based approach with on-going evaluation and learning</a:t>
            </a:r>
          </a:p>
          <a:p>
            <a:pPr lvl="1"/>
            <a:r>
              <a:rPr lang="en-ZA" dirty="0"/>
              <a:t>Increased resourcing and alignment across the state to implement master plans</a:t>
            </a:r>
          </a:p>
          <a:p>
            <a:pPr lvl="1"/>
            <a:endParaRPr lang="en-Z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DD2214-2BB7-A911-7FEE-F59209F9C7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545457" y="1417637"/>
            <a:ext cx="5629919" cy="484111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ZA" dirty="0"/>
              <a:t>Effective theory of change: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Government sets the main impacts and outcomes for industrial policy, and by extension the master-plan project and the master plans for individual industries.  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Government identifies a limited number of priority industries that, as a group, can accelerate inclusive growth, by expanding economic opportunities and/or driving faster growth.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 each priority industry, government establishes a platform with formal business and labour to develop joint initiatives to achieve agreed-on aims.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stakeholders agree on effective actions to support inclusive growth in the industry, testing proposals against the evidence so as to ensure realistic and effective approaches.  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stakeholders set up governance structures to drive implementation effectively while responding to changing conditions and needs. </a:t>
            </a:r>
          </a:p>
          <a:p>
            <a:pPr marL="342900" lvl="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stakeholders allocate capacity and resources on the scale required to drive the structural changes required</a:t>
            </a:r>
            <a:r>
              <a:rPr lang="en-ZA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with alignment across government to implement industry-level measures.</a:t>
            </a:r>
            <a:endParaRPr lang="en-ZA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spcBef>
                <a:spcPts val="600"/>
              </a:spcBef>
              <a:buFont typeface="+mj-lt"/>
              <a:buAutoNum type="arabicPeriod"/>
            </a:pPr>
            <a:r>
              <a:rPr lang="en-ZA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Large-scale, innovative measures accelerate economic growth in the master plan industries, which expands both competitive capacity and economic opportunities</a:t>
            </a:r>
          </a:p>
        </p:txBody>
      </p:sp>
    </p:spTree>
    <p:extLst>
      <p:ext uri="{BB962C8B-B14F-4D97-AF65-F5344CB8AC3E}">
        <p14:creationId xmlns:p14="http://schemas.microsoft.com/office/powerpoint/2010/main" val="41639666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96D42-4D6D-9397-3FB7-8D8B01E5B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Aims and prioritisation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55E8E9-FB65-027B-D95C-0CE8BF1BFE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1" y="1354347"/>
            <a:ext cx="4731799" cy="5503653"/>
          </a:xfrm>
        </p:spPr>
        <p:txBody>
          <a:bodyPr>
            <a:normAutofit fontScale="77500" lnSpcReduction="20000"/>
          </a:bodyPr>
          <a:lstStyle/>
          <a:p>
            <a:r>
              <a:rPr lang="en-ZA" dirty="0"/>
              <a:t>Aims </a:t>
            </a:r>
          </a:p>
          <a:p>
            <a:pPr lvl="1"/>
            <a:r>
              <a:rPr lang="en-ZA" dirty="0"/>
              <a:t>Not specified in re-imagined industrial strategy</a:t>
            </a:r>
          </a:p>
          <a:p>
            <a:pPr lvl="1"/>
            <a:r>
              <a:rPr lang="en-ZA" dirty="0"/>
              <a:t>Have to balance </a:t>
            </a:r>
          </a:p>
          <a:p>
            <a:pPr lvl="2"/>
            <a:r>
              <a:rPr lang="en-ZA" dirty="0"/>
              <a:t>upgrading established business</a:t>
            </a:r>
          </a:p>
          <a:p>
            <a:pPr lvl="2"/>
            <a:r>
              <a:rPr lang="en-ZA" dirty="0"/>
              <a:t>opening up new opportunities through new clusters and producers</a:t>
            </a:r>
          </a:p>
          <a:p>
            <a:pPr lvl="1"/>
            <a:r>
              <a:rPr lang="en-ZA" dirty="0"/>
              <a:t>Master plan guides (2023) recommend methods developed to define business needs (Pestel + Porter’s 5 forces), not socio-economic imperatives</a:t>
            </a:r>
          </a:p>
          <a:p>
            <a:r>
              <a:rPr lang="en-ZA" dirty="0"/>
              <a:t>Prioritisation</a:t>
            </a:r>
          </a:p>
          <a:p>
            <a:pPr lvl="1"/>
            <a:r>
              <a:rPr lang="en-ZA" dirty="0"/>
              <a:t>Original proposal: Identify limited number of industries that can drive structural change as a group </a:t>
            </a:r>
          </a:p>
          <a:p>
            <a:pPr lvl="1"/>
            <a:r>
              <a:rPr lang="en-ZA" dirty="0"/>
              <a:t>Prioritisation should enable</a:t>
            </a:r>
          </a:p>
          <a:p>
            <a:pPr lvl="2"/>
            <a:r>
              <a:rPr lang="en-ZA" dirty="0"/>
              <a:t>Scaled up resourcing</a:t>
            </a:r>
          </a:p>
          <a:p>
            <a:pPr lvl="2"/>
            <a:r>
              <a:rPr lang="en-ZA" dirty="0"/>
              <a:t>Alignment across the state</a:t>
            </a:r>
          </a:p>
          <a:p>
            <a:pPr lvl="2"/>
            <a:r>
              <a:rPr lang="en-ZA" dirty="0"/>
              <a:t>Manage lobbying</a:t>
            </a:r>
          </a:p>
          <a:p>
            <a:pPr lvl="1"/>
            <a:r>
              <a:rPr lang="en-ZA" dirty="0"/>
              <a:t>Started with list of 13 covering most of the economy; of those:</a:t>
            </a:r>
          </a:p>
          <a:p>
            <a:pPr lvl="2"/>
            <a:r>
              <a:rPr lang="en-ZA" dirty="0"/>
              <a:t>6 published; </a:t>
            </a:r>
          </a:p>
          <a:p>
            <a:pPr lvl="2"/>
            <a:r>
              <a:rPr lang="en-ZA" dirty="0"/>
              <a:t>4 published but not on list, 3 of which are very small; </a:t>
            </a:r>
          </a:p>
          <a:p>
            <a:pPr lvl="2"/>
            <a:r>
              <a:rPr lang="en-ZA" dirty="0"/>
              <a:t>5 underway that not on list and all small except construction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F1F665B-12A0-2114-3642-49603B259F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7270924"/>
              </p:ext>
            </p:extLst>
          </p:nvPr>
        </p:nvGraphicFramePr>
        <p:xfrm>
          <a:off x="4839419" y="1417638"/>
          <a:ext cx="4382284" cy="54403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1888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06F5C-7DD0-4D84-F0E6-7D2E40C4D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334" y="0"/>
            <a:ext cx="8229600" cy="1143000"/>
          </a:xfrm>
        </p:spPr>
        <p:txBody>
          <a:bodyPr/>
          <a:lstStyle/>
          <a:p>
            <a:r>
              <a:rPr lang="en-ZA" dirty="0"/>
              <a:t>Strategies and measures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C848B2-157D-2C4A-AEED-9BEE57AF96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071006" y="1020932"/>
            <a:ext cx="2788256" cy="35510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ZA" b="1" dirty="0"/>
              <a:t>Use of evidence</a:t>
            </a:r>
          </a:p>
          <a:p>
            <a:r>
              <a:rPr lang="en-ZA" dirty="0"/>
              <a:t>No new systems to commission, obtain or use evidence</a:t>
            </a:r>
          </a:p>
          <a:p>
            <a:r>
              <a:rPr lang="en-ZA" dirty="0"/>
              <a:t>No clear narrative on cost drivers or inclusion, and little evidence on government and stakeholder proposals</a:t>
            </a:r>
          </a:p>
          <a:p>
            <a:r>
              <a:rPr lang="en-ZA" dirty="0"/>
              <a:t>Range: </a:t>
            </a:r>
          </a:p>
          <a:p>
            <a:pPr lvl="1"/>
            <a:r>
              <a:rPr lang="en-ZA" dirty="0"/>
              <a:t>Auto: an expert input on broad economic imperatives</a:t>
            </a:r>
          </a:p>
          <a:p>
            <a:pPr lvl="1"/>
            <a:r>
              <a:rPr lang="en-ZA" dirty="0"/>
              <a:t>Steel: no visible research base at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0AFA69-45B5-2BE0-A505-762B7F69CFF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-1" y="1020932"/>
            <a:ext cx="3010620" cy="583706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ZA" b="1" dirty="0"/>
              <a:t>Strategic narrative</a:t>
            </a:r>
          </a:p>
          <a:p>
            <a:r>
              <a:rPr lang="en-ZA" dirty="0"/>
              <a:t>Imperatives:</a:t>
            </a:r>
          </a:p>
          <a:p>
            <a:pPr lvl="1"/>
            <a:r>
              <a:rPr lang="en-ZA" dirty="0"/>
              <a:t>Growth ultimately requires improved competitiveness</a:t>
            </a:r>
          </a:p>
          <a:p>
            <a:pPr lvl="1"/>
            <a:r>
              <a:rPr lang="en-ZA" dirty="0"/>
              <a:t>Need to generate opportunities on a mass scale</a:t>
            </a:r>
          </a:p>
          <a:p>
            <a:r>
              <a:rPr lang="en-ZA" dirty="0"/>
              <a:t>Master plans:</a:t>
            </a:r>
          </a:p>
          <a:p>
            <a:pPr lvl="1"/>
            <a:r>
              <a:rPr lang="en-ZA" dirty="0"/>
              <a:t>Very hard to discern strategic narrative</a:t>
            </a:r>
          </a:p>
          <a:p>
            <a:pPr lvl="1"/>
            <a:r>
              <a:rPr lang="en-ZA" dirty="0"/>
              <a:t>Business lobbying for protection, local procurement and better government services</a:t>
            </a:r>
          </a:p>
          <a:p>
            <a:pPr lvl="1"/>
            <a:r>
              <a:rPr lang="en-ZA" dirty="0"/>
              <a:t>Not interested in fights around supplier prices and rents (e.g. soya, textiles, iron ore and coal)</a:t>
            </a:r>
          </a:p>
          <a:p>
            <a:pPr lvl="1"/>
            <a:r>
              <a:rPr lang="en-ZA" dirty="0"/>
              <a:t>Disruptive technological change is also divisive and difficult for many established businesses (e.g. poultry, steel, EVs)</a:t>
            </a:r>
          </a:p>
          <a:p>
            <a:pPr lvl="1"/>
            <a:r>
              <a:rPr lang="en-ZA" dirty="0"/>
              <a:t>Government focused on black ownership and target setting</a:t>
            </a:r>
          </a:p>
          <a:p>
            <a:endParaRPr lang="en-ZA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C0ECCD8-122D-3EA8-D0DC-4540816C9D2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071006" y="4666891"/>
            <a:ext cx="6072994" cy="219111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ZA" b="1" dirty="0"/>
              <a:t>Alignment across the state</a:t>
            </a:r>
          </a:p>
          <a:p>
            <a:r>
              <a:rPr lang="en-ZA" dirty="0"/>
              <a:t>Project does not specify new platforms or systems (engagement, mandating, dispute settlement, capacity)</a:t>
            </a:r>
          </a:p>
          <a:p>
            <a:r>
              <a:rPr lang="en-ZA" dirty="0"/>
              <a:t>No link to government expenditure or SOCs</a:t>
            </a:r>
          </a:p>
          <a:p>
            <a:r>
              <a:rPr lang="en-ZA" dirty="0"/>
              <a:t>Master plans </a:t>
            </a:r>
          </a:p>
          <a:p>
            <a:pPr lvl="1"/>
            <a:r>
              <a:rPr lang="en-ZA" dirty="0"/>
              <a:t>Do not propose large-scale increases in resourcing but do ask for improvements in infrastructure – limited success in implementation</a:t>
            </a:r>
          </a:p>
          <a:p>
            <a:pPr lvl="1"/>
            <a:r>
              <a:rPr lang="en-ZA" dirty="0"/>
              <a:t>Average incentive is around R500 million per industry, compared to R30 billion for auto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98257D5-EB56-3342-8BEC-84097C818AB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934974" y="1020932"/>
            <a:ext cx="3209026" cy="35510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ZA" sz="2200" b="1" dirty="0"/>
              <a:t>Stakeholders</a:t>
            </a:r>
          </a:p>
          <a:p>
            <a:r>
              <a:rPr lang="en-ZA" dirty="0"/>
              <a:t>Only formal business and labour</a:t>
            </a:r>
          </a:p>
          <a:p>
            <a:r>
              <a:rPr lang="en-ZA" dirty="0"/>
              <a:t>Working class consumers, most small businesses, jobless and municipalities not represented except through national departments</a:t>
            </a:r>
          </a:p>
          <a:p>
            <a:r>
              <a:rPr lang="en-ZA" dirty="0"/>
              <a:t>Master plans </a:t>
            </a:r>
          </a:p>
          <a:p>
            <a:pPr lvl="1"/>
            <a:r>
              <a:rPr lang="en-ZA" dirty="0"/>
              <a:t>Did not evaluate impact of tariffs and local procurement on prices and on government services</a:t>
            </a:r>
          </a:p>
          <a:p>
            <a:pPr lvl="1"/>
            <a:r>
              <a:rPr lang="en-ZA" dirty="0"/>
              <a:t>Do not open new opportunities for small business on a large scale except in forestry (where not implemented); agreed limits on land reform</a:t>
            </a:r>
          </a:p>
        </p:txBody>
      </p:sp>
    </p:spTree>
    <p:extLst>
      <p:ext uri="{BB962C8B-B14F-4D97-AF65-F5344CB8AC3E}">
        <p14:creationId xmlns:p14="http://schemas.microsoft.com/office/powerpoint/2010/main" val="317590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1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DAECC-4D3C-5469-9813-09C921154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Some outcomes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2902B4-D39F-0EA4-F056-9A7BEEFB804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482306"/>
            <a:ext cx="3933645" cy="5375694"/>
          </a:xfrm>
        </p:spPr>
        <p:txBody>
          <a:bodyPr>
            <a:normAutofit fontScale="92500"/>
          </a:bodyPr>
          <a:lstStyle/>
          <a:p>
            <a:r>
              <a:rPr lang="en-ZA" dirty="0"/>
              <a:t>Cannot evaluate impacts due to series of crises from 2020</a:t>
            </a:r>
          </a:p>
          <a:p>
            <a:r>
              <a:rPr lang="en-ZA" dirty="0"/>
              <a:t>Relatively small share of economy means that even if reached targets:</a:t>
            </a:r>
          </a:p>
          <a:p>
            <a:pPr lvl="1"/>
            <a:r>
              <a:rPr lang="en-ZA" dirty="0"/>
              <a:t>Growth: master plan industries would accelerate from 1,6% to 4,3% - but national growth only up by 0,2%</a:t>
            </a:r>
          </a:p>
          <a:p>
            <a:pPr lvl="1"/>
            <a:r>
              <a:rPr lang="en-ZA" dirty="0"/>
              <a:t>Employment: master plan industries would accelerate from 1,1% to 2,0%, but national formal jobs growth would increase by only 0,1%</a:t>
            </a:r>
          </a:p>
          <a:p>
            <a:pPr lvl="1"/>
            <a:r>
              <a:rPr lang="en-ZA" dirty="0"/>
              <a:t>Share of adult population with formal employment would climb from 27,9% to 28,2% by 2030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D117DB-6D10-FF0D-4589-103283D91A8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933645" y="1482305"/>
            <a:ext cx="5241731" cy="5229046"/>
          </a:xfrm>
        </p:spPr>
        <p:txBody>
          <a:bodyPr>
            <a:normAutofit fontScale="85000" lnSpcReduction="20000"/>
          </a:bodyPr>
          <a:lstStyle/>
          <a:p>
            <a:r>
              <a:rPr lang="en-ZA" dirty="0"/>
              <a:t>Examples:</a:t>
            </a:r>
          </a:p>
          <a:p>
            <a:pPr lvl="1"/>
            <a:r>
              <a:rPr lang="en-ZA" dirty="0"/>
              <a:t>Industry-level platforms have been unable to deal with crises at Eskom and Transnet</a:t>
            </a:r>
          </a:p>
          <a:p>
            <a:pPr lvl="1"/>
            <a:r>
              <a:rPr lang="en-ZA" dirty="0"/>
              <a:t>As a group, the master plan industries saw slower increase in import intensity than other industries, but only historic commodity exports climbed significantly (mostly due higher world prices)</a:t>
            </a:r>
          </a:p>
          <a:p>
            <a:pPr lvl="1"/>
            <a:r>
              <a:rPr lang="en-ZA" dirty="0"/>
              <a:t>Some industry examples:</a:t>
            </a:r>
          </a:p>
          <a:p>
            <a:pPr lvl="2"/>
            <a:r>
              <a:rPr lang="en-ZA" dirty="0"/>
              <a:t>No change to APDP incentive scheme and consequently in local and regional sales, which master plan document saw as central pillar for growth along value chain</a:t>
            </a:r>
          </a:p>
          <a:p>
            <a:pPr lvl="2"/>
            <a:r>
              <a:rPr lang="en-ZA" dirty="0"/>
              <a:t>Chicken imports down but domestic production did not increase as fast, while feed prices escalated in 2022 - IQF chicken prices rose 2,6% faster than inflation from 2020 to 2023, and consumption per person fell</a:t>
            </a:r>
          </a:p>
          <a:p>
            <a:pPr lvl="2"/>
            <a:r>
              <a:rPr lang="en-ZA" dirty="0"/>
              <a:t>Sugar imports from eSwatini fell while price restraints were in place, but since then have increased as producer price increase jumped 25% in 2023</a:t>
            </a:r>
          </a:p>
          <a:p>
            <a:pPr lvl="2"/>
            <a:r>
              <a:rPr lang="en-ZA" dirty="0"/>
              <a:t>In steel, debates over scrap underscore tensions between established and emerging business</a:t>
            </a:r>
          </a:p>
          <a:p>
            <a:pPr lvl="2"/>
            <a:r>
              <a:rPr lang="en-ZA" dirty="0"/>
              <a:t>Similar issues around rebate for textiles – progress on woven material but delays on knits</a:t>
            </a:r>
          </a:p>
        </p:txBody>
      </p:sp>
    </p:spTree>
    <p:extLst>
      <p:ext uri="{BB962C8B-B14F-4D97-AF65-F5344CB8AC3E}">
        <p14:creationId xmlns:p14="http://schemas.microsoft.com/office/powerpoint/2010/main" val="1272864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218883-076F-395B-0FF3-35409AB557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7E295-DCE5-FA7A-759C-BAFBD8251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Impact on socio-economic groups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F65A9E-D08D-8FD5-C16D-D306E1721F9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478657" y="1417639"/>
            <a:ext cx="2602302" cy="253326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ZA" dirty="0"/>
              <a:t>Small and emerging business:</a:t>
            </a:r>
          </a:p>
          <a:p>
            <a:r>
              <a:rPr lang="en-ZA" dirty="0"/>
              <a:t>Benefits: Accelerated growth and some targeted support</a:t>
            </a:r>
          </a:p>
          <a:p>
            <a:r>
              <a:rPr lang="en-ZA" dirty="0"/>
              <a:t>Costs: Capacity to engage</a:t>
            </a:r>
          </a:p>
          <a:p>
            <a:r>
              <a:rPr lang="en-ZA" dirty="0"/>
              <a:t>Risks: Measures favour established business e.g. in tariffs on inputs and provision of infrastructure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4949960-7210-208D-B650-1D2FAAD6A8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1417638"/>
            <a:ext cx="2380891" cy="544036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ZA" dirty="0"/>
              <a:t>Established formal business:</a:t>
            </a:r>
          </a:p>
          <a:p>
            <a:r>
              <a:rPr lang="en-ZA" dirty="0"/>
              <a:t>Benefits: Government works to improve ecosystem; import protection; improved government services and financing</a:t>
            </a:r>
          </a:p>
          <a:p>
            <a:r>
              <a:rPr lang="en-ZA" dirty="0"/>
              <a:t>Costs: Engagement; support for black-owned businesses; price restraint in sugar and poultry; funding for industry institutions and funds; retailer commitment to local procurement in sugar and CTFL</a:t>
            </a:r>
          </a:p>
          <a:p>
            <a:r>
              <a:rPr lang="en-ZA" dirty="0"/>
              <a:t>Risks: Process fails due lack of government alignment and socio-political pressures</a:t>
            </a:r>
          </a:p>
          <a:p>
            <a:pPr lvl="1"/>
            <a:endParaRPr lang="en-ZA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E5CBFE8-46E5-5382-445C-532FAEBA12E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478657" y="4063042"/>
            <a:ext cx="2602302" cy="279495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ZA" dirty="0"/>
              <a:t>Working-class consumers:</a:t>
            </a:r>
          </a:p>
          <a:p>
            <a:r>
              <a:rPr lang="en-ZA" dirty="0"/>
              <a:t>Benefits: Growth increases incomes and employment; producers may use relief from competition to upgrade production, ultimately moderating prices</a:t>
            </a:r>
          </a:p>
          <a:p>
            <a:r>
              <a:rPr lang="en-ZA" dirty="0"/>
              <a:t>Costs: Higher tariffs raise prices on some consumer staples, notably poultry and clothing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A999151-C931-CC4E-48A4-31F8A05E4CC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178725" y="1417639"/>
            <a:ext cx="3965275" cy="25332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ZA" dirty="0"/>
              <a:t>Unemployed/informal:</a:t>
            </a:r>
          </a:p>
          <a:p>
            <a:r>
              <a:rPr lang="en-ZA" dirty="0"/>
              <a:t>Benefits: Accelerated growth may open some opportunities and increase public revenues</a:t>
            </a:r>
          </a:p>
          <a:p>
            <a:r>
              <a:rPr lang="en-ZA" dirty="0"/>
              <a:t>Risks: Reinforce path dependency, so government less likely to drive changes in production structure or ownership to expand opportunities on scale</a:t>
            </a:r>
          </a:p>
          <a:p>
            <a:r>
              <a:rPr lang="en-ZA" dirty="0"/>
              <a:t>In practice, ignore most labour-intensive industries, especially services; limits on land reform</a:t>
            </a:r>
          </a:p>
        </p:txBody>
      </p:sp>
      <p:sp>
        <p:nvSpPr>
          <p:cNvPr id="3" name="Text Placeholder 6">
            <a:extLst>
              <a:ext uri="{FF2B5EF4-FFF2-40B4-BE49-F238E27FC236}">
                <a16:creationId xmlns:a16="http://schemas.microsoft.com/office/drawing/2014/main" id="{E1368258-31D3-CD32-CB62-C93DEF625368}"/>
              </a:ext>
            </a:extLst>
          </p:cNvPr>
          <p:cNvSpPr txBox="1">
            <a:spLocks/>
          </p:cNvSpPr>
          <p:nvPr/>
        </p:nvSpPr>
        <p:spPr bwMode="auto">
          <a:xfrm>
            <a:off x="5178725" y="4063042"/>
            <a:ext cx="3965275" cy="2794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77500" lnSpcReduction="20000"/>
          </a:bodyPr>
          <a:lstStyle>
            <a:lvl1pPr marL="228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520700" indent="-292100" algn="l" rtl="0" eaLnBrk="1" fontAlgn="base" hangingPunct="1">
              <a:spcBef>
                <a:spcPct val="20000"/>
              </a:spcBef>
              <a:spcAft>
                <a:spcPct val="0"/>
              </a:spcAft>
              <a:buSzPct val="85000"/>
              <a:buFont typeface="Wingdings" pitchFamily="2" charset="2"/>
              <a:buChar char="Ø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685800" indent="-1651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977900" indent="-2921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143000" indent="-1651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</a:pPr>
            <a:r>
              <a:rPr lang="en-ZA" sz="2300" dirty="0">
                <a:solidFill>
                  <a:schemeClr val="tx1"/>
                </a:solidFill>
              </a:rPr>
              <a:t>Government departments and agencies</a:t>
            </a:r>
          </a:p>
          <a:p>
            <a:r>
              <a:rPr lang="en-ZA" dirty="0">
                <a:solidFill>
                  <a:schemeClr val="tx1"/>
                </a:solidFill>
              </a:rPr>
              <a:t>Benefits: Growth increases incomes and employment; producers may use relief from competition to upgrade production</a:t>
            </a:r>
          </a:p>
          <a:p>
            <a:r>
              <a:rPr lang="en-ZA" dirty="0">
                <a:solidFill>
                  <a:schemeClr val="tx1"/>
                </a:solidFill>
              </a:rPr>
              <a:t>Costs: Capacity to manage process, including lobbying by established businesses and resources for industry-level structures; resourcing for specific measures</a:t>
            </a:r>
          </a:p>
          <a:p>
            <a:r>
              <a:rPr lang="en-ZA" dirty="0">
                <a:solidFill>
                  <a:schemeClr val="tx1"/>
                </a:solidFill>
              </a:rPr>
              <a:t>Risk: Disappointed partners if cannot deliver</a:t>
            </a:r>
          </a:p>
        </p:txBody>
      </p:sp>
    </p:spTree>
    <p:extLst>
      <p:ext uri="{BB962C8B-B14F-4D97-AF65-F5344CB8AC3E}">
        <p14:creationId xmlns:p14="http://schemas.microsoft.com/office/powerpoint/2010/main" val="4042244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build="allAtOnce" animBg="1"/>
      <p:bldP spid="8" grpId="0" uiExpand="1" build="allAtOnce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68FFFD3-5347-70C3-5F43-6FC96C7F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Some proposals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8DB9A61-9409-D813-B3FB-049CFAA7656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01157" y="1417638"/>
            <a:ext cx="3373514" cy="4051006"/>
          </a:xfrm>
        </p:spPr>
        <p:txBody>
          <a:bodyPr>
            <a:normAutofit fontScale="92500" lnSpcReduction="10000"/>
          </a:bodyPr>
          <a:lstStyle/>
          <a:p>
            <a:r>
              <a:rPr lang="en-ZA" dirty="0"/>
              <a:t>Every master plan should commission a research-based strategic narrative that identifies:</a:t>
            </a:r>
          </a:p>
          <a:p>
            <a:pPr lvl="1"/>
            <a:r>
              <a:rPr lang="en-ZA" dirty="0"/>
              <a:t>cost drivers, including an evaluation of input pricing, technologies, skills and infrastructure; </a:t>
            </a:r>
          </a:p>
          <a:p>
            <a:pPr lvl="1"/>
            <a:r>
              <a:rPr lang="en-ZA" dirty="0"/>
              <a:t>structural changes to scale up employment and self employment – innovations around products and who pays, ownership and employment systems, intermediaries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10C645-66EB-684A-96D8-48673020BC8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1417638"/>
            <a:ext cx="2512381" cy="5440362"/>
          </a:xfrm>
        </p:spPr>
        <p:txBody>
          <a:bodyPr>
            <a:normAutofit fontScale="85000" lnSpcReduction="10000"/>
          </a:bodyPr>
          <a:lstStyle/>
          <a:p>
            <a:r>
              <a:rPr lang="en-ZA" dirty="0"/>
              <a:t>Long-term targets (2035) for industrial policy that measure progress in terms of:</a:t>
            </a:r>
          </a:p>
          <a:p>
            <a:pPr lvl="1"/>
            <a:r>
              <a:rPr lang="en-ZA" dirty="0"/>
              <a:t>stepped up employment and self-employment (faster than GDP growth); </a:t>
            </a:r>
          </a:p>
          <a:p>
            <a:pPr lvl="1"/>
            <a:r>
              <a:rPr lang="en-ZA" dirty="0"/>
              <a:t>Reduced mining dependence </a:t>
            </a:r>
          </a:p>
          <a:p>
            <a:pPr lvl="1"/>
            <a:r>
              <a:rPr lang="en-ZA" dirty="0"/>
              <a:t>Ambitious but realistic growth targets</a:t>
            </a:r>
          </a:p>
          <a:p>
            <a:r>
              <a:rPr lang="en-ZA" dirty="0"/>
              <a:t>More rigorous selection of master plan industries </a:t>
            </a:r>
          </a:p>
          <a:p>
            <a:pPr lvl="1"/>
            <a:r>
              <a:rPr lang="en-ZA" dirty="0"/>
              <a:t>As  group should help achieving long run aims</a:t>
            </a:r>
          </a:p>
          <a:p>
            <a:pPr lvl="1"/>
            <a:r>
              <a:rPr lang="en-ZA" dirty="0"/>
              <a:t>Significant improvement in resourcing once selected</a:t>
            </a:r>
          </a:p>
          <a:p>
            <a:endParaRPr lang="en-Z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EF338C-017D-AA32-A3EC-C1DE44F4ED8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601156" y="5610686"/>
            <a:ext cx="6542843" cy="1247313"/>
          </a:xfrm>
        </p:spPr>
        <p:txBody>
          <a:bodyPr>
            <a:normAutofit fontScale="92500" lnSpcReduction="10000"/>
          </a:bodyPr>
          <a:lstStyle/>
          <a:p>
            <a:r>
              <a:rPr lang="en-ZA" dirty="0"/>
              <a:t>Formalise systems for industries not included in the master plans, especially when they face a crisis</a:t>
            </a:r>
          </a:p>
          <a:p>
            <a:r>
              <a:rPr lang="en-ZA" dirty="0"/>
              <a:t>Define the roles of sector desks – advocacy/unblocking, monitoring, policy development?</a:t>
            </a:r>
          </a:p>
          <a:p>
            <a:endParaRPr lang="en-Z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0C2460-CDA5-5A29-E9F6-2A7C338CB06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0082" y="1417638"/>
            <a:ext cx="3053916" cy="40510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ZA" dirty="0"/>
              <a:t>Government engagement:</a:t>
            </a:r>
          </a:p>
          <a:p>
            <a:r>
              <a:rPr lang="en-ZA" dirty="0"/>
              <a:t>Streamline governance structures, delegate more, and mandate national priorities for the industry</a:t>
            </a:r>
          </a:p>
          <a:p>
            <a:r>
              <a:rPr lang="en-ZA" dirty="0"/>
              <a:t>Agree on measures with all affected government agencies </a:t>
            </a:r>
            <a:r>
              <a:rPr lang="en-ZA" i="1" dirty="0"/>
              <a:t>before</a:t>
            </a:r>
            <a:r>
              <a:rPr lang="en-ZA" dirty="0"/>
              <a:t> sign off, including representation on platforms (which has costs)</a:t>
            </a:r>
          </a:p>
          <a:p>
            <a:r>
              <a:rPr lang="en-ZA" dirty="0"/>
              <a:t>Formally evaluate impact on consumers, small business and municipalities before finalising any proposals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316642252"/>
      </p:ext>
    </p:extLst>
  </p:cSld>
  <p:clrMapOvr>
    <a:masterClrMapping/>
  </p:clrMapOvr>
</p:sld>
</file>

<file path=ppt/theme/theme1.xml><?xml version="1.0" encoding="utf-8"?>
<a:theme xmlns:a="http://schemas.openxmlformats.org/drawingml/2006/main" name="TI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eting with Eskom exco 14 January 2021" id="{5D4DC8BD-5DB3-4A84-B8BE-7E3E9ACB7886}" vid="{CFDB8D14-69E7-4D7C-897C-BFFAE57DF7AD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TIPS</Template>
  <TotalTime>3531</TotalTime>
  <Words>1581</Words>
  <Application>Microsoft Office PowerPoint</Application>
  <PresentationFormat>On-screen Show (4:3)</PresentationFormat>
  <Paragraphs>136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Wingdings</vt:lpstr>
      <vt:lpstr>TIPS</vt:lpstr>
      <vt:lpstr>Evaluation of the master plans: A summary</vt:lpstr>
      <vt:lpstr>Aims and methodology</vt:lpstr>
      <vt:lpstr>The structural challenges</vt:lpstr>
      <vt:lpstr>The master plan project</vt:lpstr>
      <vt:lpstr>Aims and prioritisation</vt:lpstr>
      <vt:lpstr>Strategies and measures</vt:lpstr>
      <vt:lpstr>Some outcomes</vt:lpstr>
      <vt:lpstr>Impact on socio-economic groups</vt:lpstr>
      <vt:lpstr>Some proposals</vt:lpstr>
      <vt:lpstr>Implications for industrial policy</vt:lpstr>
      <vt:lpstr>Re a leboha!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the master plans: A summary</dc:title>
  <dc:creator>Neva</dc:creator>
  <cp:lastModifiedBy>Neva</cp:lastModifiedBy>
  <cp:revision>41</cp:revision>
  <dcterms:created xsi:type="dcterms:W3CDTF">2024-02-15T04:55:23Z</dcterms:created>
  <dcterms:modified xsi:type="dcterms:W3CDTF">2024-07-10T04:34:30Z</dcterms:modified>
</cp:coreProperties>
</file>